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4" r:id="rId4"/>
    <p:sldId id="301" r:id="rId5"/>
    <p:sldId id="303" r:id="rId6"/>
    <p:sldId id="305" r:id="rId7"/>
    <p:sldId id="286" r:id="rId8"/>
    <p:sldId id="310" r:id="rId9"/>
    <p:sldId id="306" r:id="rId10"/>
    <p:sldId id="311" r:id="rId11"/>
    <p:sldId id="309" r:id="rId12"/>
    <p:sldId id="308" r:id="rId13"/>
    <p:sldId id="261" r:id="rId14"/>
    <p:sldId id="298" r:id="rId15"/>
    <p:sldId id="289" r:id="rId16"/>
    <p:sldId id="312" r:id="rId17"/>
    <p:sldId id="314" r:id="rId18"/>
    <p:sldId id="315" r:id="rId19"/>
    <p:sldId id="284" r:id="rId20"/>
    <p:sldId id="295" r:id="rId21"/>
    <p:sldId id="296" r:id="rId22"/>
    <p:sldId id="297" r:id="rId23"/>
    <p:sldId id="317" r:id="rId24"/>
    <p:sldId id="318" r:id="rId25"/>
    <p:sldId id="319" r:id="rId26"/>
    <p:sldId id="280" r:id="rId27"/>
    <p:sldId id="345" r:id="rId28"/>
    <p:sldId id="320" r:id="rId29"/>
    <p:sldId id="339" r:id="rId30"/>
    <p:sldId id="340" r:id="rId31"/>
    <p:sldId id="341" r:id="rId32"/>
    <p:sldId id="342" r:id="rId33"/>
    <p:sldId id="343" r:id="rId34"/>
    <p:sldId id="349" r:id="rId35"/>
    <p:sldId id="344" r:id="rId36"/>
    <p:sldId id="334" r:id="rId37"/>
    <p:sldId id="335" r:id="rId38"/>
    <p:sldId id="347" r:id="rId39"/>
    <p:sldId id="348" r:id="rId40"/>
    <p:sldId id="346" r:id="rId41"/>
    <p:sldId id="326" r:id="rId42"/>
    <p:sldId id="328" r:id="rId43"/>
    <p:sldId id="338" r:id="rId44"/>
    <p:sldId id="329" r:id="rId45"/>
    <p:sldId id="327" r:id="rId46"/>
    <p:sldId id="292" r:id="rId47"/>
    <p:sldId id="331" r:id="rId48"/>
    <p:sldId id="332" r:id="rId49"/>
    <p:sldId id="336" r:id="rId50"/>
    <p:sldId id="300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0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0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7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20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92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28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5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8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80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37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0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5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pittia@unite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da.gov/Food/LabelingNutrition/default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nuhclaims/" TargetMode="External"/><Relationship Id="rId2" Type="http://schemas.openxmlformats.org/officeDocument/2006/relationships/hyperlink" Target="https://www.fsai.ie/uploadedFiles/Consol_Reg1924_2006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pittia@unite.i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da.gov/Food/LabelingNutrition/default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153499" cy="1008111"/>
          </a:xfrm>
          <a:ln cmpd="dbl"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b="1" dirty="0"/>
              <a:t>Food and nutrition labelling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901" y="3717032"/>
            <a:ext cx="6400800" cy="1176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Paola Pittia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Facoltà di Bioscienze e Tecnologie Agro-alimentari ed ambientali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 di Teramo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ppittia@unite.it</a:t>
            </a: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6018837"/>
            <a:ext cx="413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Amman (Jordan)</a:t>
            </a:r>
          </a:p>
          <a:p>
            <a:pPr algn="ctr"/>
            <a:r>
              <a:rPr lang="it-IT" b="1" i="1" dirty="0" smtClean="0"/>
              <a:t>28° April 2018</a:t>
            </a:r>
            <a:endParaRPr lang="it-IT" b="1" i="1" dirty="0"/>
          </a:p>
        </p:txBody>
      </p:sp>
      <p:pic>
        <p:nvPicPr>
          <p:cNvPr id="9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460432" cy="1060119"/>
          </a:xfrm>
          <a:prstGeom prst="rect">
            <a:avLst/>
          </a:prstGeom>
          <a:noFill/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99792" y="6144567"/>
            <a:ext cx="413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Amman (Jordan)</a:t>
            </a:r>
          </a:p>
          <a:p>
            <a:pPr algn="ctr"/>
            <a:r>
              <a:rPr lang="it-IT" b="1" i="1" dirty="0" smtClean="0"/>
              <a:t>28° April 2018</a:t>
            </a:r>
            <a:endParaRPr lang="it-IT" b="1" i="1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3821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TRUE and </a:t>
            </a:r>
            <a:r>
              <a:rPr lang="it-IT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it-IT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consumer</a:t>
            </a:r>
          </a:p>
          <a:p>
            <a:r>
              <a:rPr lang="it-IT" sz="2200" dirty="0" smtClean="0"/>
              <a:t>In </a:t>
            </a:r>
            <a:r>
              <a:rPr lang="it-IT" sz="2200" dirty="0" err="1" smtClean="0"/>
              <a:t>particular</a:t>
            </a:r>
            <a:r>
              <a:rPr lang="it-IT" sz="2200" dirty="0" smtClean="0"/>
              <a:t> : </a:t>
            </a:r>
          </a:p>
          <a:p>
            <a:r>
              <a:rPr lang="it-IT" sz="2200" dirty="0" smtClean="0"/>
              <a:t>a) </a:t>
            </a:r>
            <a:r>
              <a:rPr lang="it-IT" sz="2200" dirty="0" err="1" smtClean="0"/>
              <a:t>Regarding</a:t>
            </a:r>
            <a:r>
              <a:rPr lang="it-IT" sz="2200" dirty="0" smtClean="0"/>
              <a:t> </a:t>
            </a:r>
            <a:r>
              <a:rPr lang="en-US" sz="2000" dirty="0" smtClean="0"/>
              <a:t>the </a:t>
            </a:r>
            <a:r>
              <a:rPr lang="en-US" sz="2000" b="1" dirty="0"/>
              <a:t>characteristics of the food </a:t>
            </a:r>
            <a:r>
              <a:rPr lang="en-US" sz="2000" dirty="0" smtClean="0"/>
              <a:t>(nature</a:t>
            </a:r>
            <a:r>
              <a:rPr lang="en-US" sz="2000" dirty="0"/>
              <a:t>, identity, properties, composition, quantity, durability, country of origin or place of provenance, method of manufacture or </a:t>
            </a:r>
            <a:r>
              <a:rPr lang="en-US" sz="2000" dirty="0" smtClean="0"/>
              <a:t>production); </a:t>
            </a:r>
            <a:endParaRPr lang="en-US" sz="2000" dirty="0"/>
          </a:p>
          <a:p>
            <a:r>
              <a:rPr lang="en-US" sz="2000" dirty="0"/>
              <a:t>(b) by attributing to the food effects or properties which it does not possess; </a:t>
            </a:r>
          </a:p>
          <a:p>
            <a:r>
              <a:rPr lang="en-US" sz="2000" dirty="0"/>
              <a:t>(c) by suggesting that the food possesses special characteristics when in fact all similar foods possess such characteristics, in particular by specifically </a:t>
            </a:r>
            <a:r>
              <a:rPr lang="en-US" sz="2000" dirty="0" err="1"/>
              <a:t>emphasising</a:t>
            </a:r>
            <a:r>
              <a:rPr lang="en-US" sz="2000" dirty="0"/>
              <a:t> the presence or absence of certain ingredients and/or nutrients; </a:t>
            </a:r>
          </a:p>
          <a:p>
            <a:r>
              <a:rPr lang="en-US" sz="2000" dirty="0"/>
              <a:t>(d) by suggesting, by means of the appearance, the description or pictorial representations, the presence of a particular food or an ingredient, while in reality a component naturally present or an ingredient normally used in that food has been substituted with a different component or a different ingredient. </a:t>
            </a:r>
          </a:p>
          <a:p>
            <a:pPr marL="342900" indent="-342900">
              <a:buFontTx/>
              <a:buChar char="-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TRUE and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consumer</a:t>
            </a:r>
          </a:p>
          <a:p>
            <a:endParaRPr lang="it-I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32717"/>
            <a:ext cx="1519803" cy="20072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79" y="2532718"/>
            <a:ext cx="3584441" cy="2007287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76" y="4540004"/>
            <a:ext cx="4288532" cy="2144266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3275856" y="3888076"/>
            <a:ext cx="2304256" cy="346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153189"/>
            <a:ext cx="871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EASY to be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</a:t>
            </a: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Tx/>
              <a:buChar char="-"/>
            </a:pPr>
            <a:r>
              <a:rPr lang="it-IT" sz="2200" dirty="0" err="1" smtClean="0"/>
              <a:t>Regulations</a:t>
            </a:r>
            <a:r>
              <a:rPr lang="it-IT" sz="2200" dirty="0" smtClean="0"/>
              <a:t> and </a:t>
            </a:r>
            <a:r>
              <a:rPr lang="it-IT" sz="2200" dirty="0" err="1" smtClean="0"/>
              <a:t>instructions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texts</a:t>
            </a:r>
            <a:r>
              <a:rPr lang="it-IT" sz="2200" dirty="0" smtClean="0"/>
              <a:t> fon and </a:t>
            </a:r>
            <a:r>
              <a:rPr lang="it-IT" sz="2200" dirty="0" err="1" smtClean="0"/>
              <a:t>size</a:t>
            </a:r>
            <a:r>
              <a:rPr lang="it-IT" sz="2200" dirty="0" smtClean="0"/>
              <a:t> and </a:t>
            </a:r>
            <a:r>
              <a:rPr lang="it-IT" sz="2200" dirty="0" err="1" smtClean="0"/>
              <a:t>where</a:t>
            </a:r>
            <a:r>
              <a:rPr lang="it-IT" sz="2200" dirty="0" smtClean="0"/>
              <a:t> to be </a:t>
            </a:r>
            <a:r>
              <a:rPr lang="it-IT" sz="2200" dirty="0" err="1" smtClean="0"/>
              <a:t>displaid</a:t>
            </a:r>
            <a:endParaRPr lang="it-IT" sz="2200" dirty="0" smtClean="0"/>
          </a:p>
          <a:p>
            <a:pPr marL="742950" lvl="1" indent="-285750">
              <a:buFontTx/>
              <a:buChar char="-"/>
            </a:pPr>
            <a:r>
              <a:rPr lang="it-IT" sz="2200" dirty="0" smtClean="0"/>
              <a:t>Language </a:t>
            </a:r>
            <a:r>
              <a:rPr lang="it-IT" sz="2200" dirty="0" err="1" smtClean="0"/>
              <a:t>translations</a:t>
            </a: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-life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378904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These</a:t>
            </a:r>
            <a:r>
              <a:rPr lang="it-IT" sz="2200" dirty="0" smtClean="0"/>
              <a:t> </a:t>
            </a:r>
            <a:r>
              <a:rPr lang="it-IT" sz="2200" dirty="0" err="1" smtClean="0"/>
              <a:t>principles</a:t>
            </a:r>
            <a:r>
              <a:rPr lang="it-IT" sz="2200" dirty="0" smtClean="0"/>
              <a:t> are </a:t>
            </a:r>
            <a:r>
              <a:rPr lang="it-IT" sz="2200" dirty="0" err="1" smtClean="0"/>
              <a:t>applied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to the</a:t>
            </a:r>
            <a:endParaRPr lang="it-IT" sz="2200" b="1" i="1" u="sng" dirty="0"/>
          </a:p>
          <a:p>
            <a:r>
              <a:rPr lang="it-IT" sz="2200" dirty="0"/>
              <a:t>a) </a:t>
            </a:r>
            <a:r>
              <a:rPr lang="it-IT" sz="2200" dirty="0" err="1" smtClean="0"/>
              <a:t>advertisements</a:t>
            </a:r>
            <a:r>
              <a:rPr lang="it-IT" sz="2200" dirty="0" smtClean="0"/>
              <a:t>;</a:t>
            </a:r>
            <a:endParaRPr lang="it-IT" sz="2200" dirty="0"/>
          </a:p>
          <a:p>
            <a:r>
              <a:rPr lang="it-IT" sz="2200" dirty="0"/>
              <a:t>b) </a:t>
            </a:r>
            <a:r>
              <a:rPr lang="it-IT" sz="2200" dirty="0" smtClean="0"/>
              <a:t>Presentation of the </a:t>
            </a:r>
            <a:r>
              <a:rPr lang="it-IT" sz="2200" dirty="0" err="1" smtClean="0"/>
              <a:t>foods</a:t>
            </a:r>
            <a:r>
              <a:rPr lang="it-IT" sz="2200" dirty="0" smtClean="0"/>
              <a:t> (</a:t>
            </a:r>
            <a:r>
              <a:rPr lang="it-IT" sz="2200" dirty="0" err="1" smtClean="0"/>
              <a:t>shape</a:t>
            </a:r>
            <a:r>
              <a:rPr lang="it-IT" sz="2200" dirty="0" smtClean="0"/>
              <a:t>, package style, packaging </a:t>
            </a:r>
            <a:r>
              <a:rPr lang="it-IT" sz="2200" dirty="0" err="1" smtClean="0"/>
              <a:t>materials</a:t>
            </a:r>
            <a:r>
              <a:rPr lang="it-IT" sz="2200" dirty="0" smtClean="0"/>
              <a:t>, </a:t>
            </a:r>
            <a:r>
              <a:rPr lang="it-IT" sz="2200" dirty="0" err="1" smtClean="0"/>
              <a:t>how</a:t>
            </a:r>
            <a:r>
              <a:rPr lang="it-IT" sz="2200" dirty="0" smtClean="0"/>
              <a:t> </a:t>
            </a:r>
            <a:r>
              <a:rPr lang="it-IT" sz="2200" dirty="0" err="1" smtClean="0"/>
              <a:t>they</a:t>
            </a:r>
            <a:r>
              <a:rPr lang="it-IT" sz="2200" dirty="0" smtClean="0"/>
              <a:t> are </a:t>
            </a:r>
            <a:r>
              <a:rPr lang="it-IT" sz="2200" dirty="0" err="1" smtClean="0"/>
              <a:t>displaied</a:t>
            </a:r>
            <a:r>
              <a:rPr lang="it-IT" sz="2200" dirty="0" smtClean="0"/>
              <a:t>, </a:t>
            </a:r>
            <a:r>
              <a:rPr lang="it-IT" sz="2200" dirty="0" err="1" smtClean="0"/>
              <a:t>etc</a:t>
            </a:r>
            <a:r>
              <a:rPr lang="it-IT" sz="2200" dirty="0" smtClean="0"/>
              <a:t>…)</a:t>
            </a:r>
            <a:endParaRPr lang="it-IT" sz="22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 : to </a:t>
            </a:r>
            <a:r>
              <a:rPr lang="it-IT" sz="3800" b="1" i="1" dirty="0" err="1" smtClean="0"/>
              <a:t>what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products</a:t>
            </a:r>
            <a:r>
              <a:rPr lang="it-IT" sz="3800" b="1" i="1" dirty="0" smtClean="0"/>
              <a:t>?</a:t>
            </a:r>
            <a:endParaRPr lang="it-IT" sz="38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4669" y="119675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dirty="0"/>
              <a:t>Any food intended for supply to the final consumer or mass caterers has to be accompanied by food information in accordance with this regulation.</a:t>
            </a:r>
          </a:p>
          <a:p>
            <a:pPr marL="285750" indent="-285750">
              <a:buFontTx/>
              <a:buChar char="-"/>
            </a:pPr>
            <a:r>
              <a:rPr lang="it-IT" sz="2200" dirty="0" err="1" smtClean="0"/>
              <a:t>Pre-paked</a:t>
            </a:r>
            <a:endParaRPr lang="it-IT" sz="2200" dirty="0"/>
          </a:p>
          <a:p>
            <a:pPr marL="285750" indent="-285750">
              <a:buFontTx/>
              <a:buChar char="-"/>
            </a:pPr>
            <a:r>
              <a:rPr lang="it-IT" sz="2200" dirty="0" err="1" smtClean="0"/>
              <a:t>Packed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the </a:t>
            </a:r>
            <a:r>
              <a:rPr lang="it-IT" sz="2200" dirty="0" err="1" smtClean="0"/>
              <a:t>place</a:t>
            </a:r>
            <a:r>
              <a:rPr lang="it-IT" sz="2200" dirty="0" smtClean="0"/>
              <a:t> of </a:t>
            </a:r>
            <a:r>
              <a:rPr lang="it-IT" sz="2200" dirty="0" err="1" smtClean="0"/>
              <a:t>selling</a:t>
            </a:r>
            <a:endParaRPr lang="it-IT" sz="2200" b="1" i="1" dirty="0"/>
          </a:p>
        </p:txBody>
      </p:sp>
      <p:pic>
        <p:nvPicPr>
          <p:cNvPr id="9" name="Picture 14" descr="https://fbcdn-sphotos-b-a.akamaihd.net/hphotos-ak-xap1/v/t1.0-9/10849897_793815650665917_2994021874859313276_n.jpg?oh=7b9a9b3922620bf8435ac737daec7e54&amp;oe=55064DD8&amp;__gda__=1426965508_422b221d6cf2f7f4e91dc2e3627d2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81856"/>
            <a:ext cx="4302956" cy="30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19787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C00000"/>
                </a:solidFill>
              </a:rPr>
              <a:t>…</a:t>
            </a:r>
            <a:r>
              <a:rPr lang="it-IT" sz="2200" b="1" dirty="0" err="1" smtClean="0">
                <a:solidFill>
                  <a:srgbClr val="C00000"/>
                </a:solidFill>
              </a:rPr>
              <a:t>included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products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sold</a:t>
            </a:r>
            <a:r>
              <a:rPr lang="it-IT" sz="2200" b="1" dirty="0" smtClean="0">
                <a:solidFill>
                  <a:srgbClr val="C00000"/>
                </a:solidFill>
              </a:rPr>
              <a:t> on-line in the web</a:t>
            </a:r>
            <a:endParaRPr lang="it-IT" sz="220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smtClean="0"/>
              <a:t>Application 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3168" y="1412776"/>
            <a:ext cx="8697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Food business operators </a:t>
            </a:r>
            <a:r>
              <a:rPr lang="en-US" sz="2200" dirty="0"/>
              <a:t>at all stages of the food chain, </a:t>
            </a:r>
            <a:br>
              <a:rPr lang="en-US" sz="2200" dirty="0"/>
            </a:br>
            <a:r>
              <a:rPr lang="en-US" sz="2200" dirty="0"/>
              <a:t>if their activities concern the provision of food information to consumers.</a:t>
            </a:r>
          </a:p>
          <a:p>
            <a:pPr lvl="1">
              <a:buNone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All sorts of food provided to the end consumer</a:t>
            </a:r>
            <a:r>
              <a:rPr lang="en-US" sz="2200" dirty="0"/>
              <a:t>, including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foods delivered by mass caterers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foods intended to be delivered to mass caterers</a:t>
            </a:r>
          </a:p>
          <a:p>
            <a:pPr lvl="1">
              <a:buNone/>
            </a:pPr>
            <a:endParaRPr lang="en-US" sz="2200" dirty="0"/>
          </a:p>
          <a:p>
            <a:r>
              <a:rPr lang="en-US" sz="2200" b="1" dirty="0"/>
              <a:t>Catering services </a:t>
            </a:r>
            <a:r>
              <a:rPr lang="en-US" sz="2200" dirty="0"/>
              <a:t>which provide food transport services , if the departure takes place on the territories of the Member States to which the Treaties apply </a:t>
            </a:r>
            <a:r>
              <a:rPr lang="en-US" sz="2200" dirty="0" smtClean="0"/>
              <a:t> </a:t>
            </a:r>
            <a:r>
              <a:rPr lang="en-US" sz="2200" i="1" dirty="0"/>
              <a:t>(e. g. Airline Catering, Catering on cruising ships) </a:t>
            </a:r>
          </a:p>
          <a:p>
            <a:endParaRPr lang="it-IT" sz="2200" dirty="0">
              <a:solidFill>
                <a:srgbClr val="C00000"/>
              </a:solidFill>
            </a:endParaRPr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4675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 smtClean="0"/>
              <a:t>COMPULSORY (EC 1169/2011,  art. 9)</a:t>
            </a:r>
            <a:endParaRPr lang="it-IT" sz="2200" b="1" i="1" dirty="0"/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323528" y="1671666"/>
            <a:ext cx="8219256" cy="449309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Name of the food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Name or business name and the address of the food business operator being responsible for placing on the market (ref. Art. 8)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List of ingredients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Date of minimum durability </a:t>
            </a:r>
            <a:r>
              <a:rPr lang="en-GB" i="1" dirty="0" smtClean="0"/>
              <a:t>(“shelf live”)</a:t>
            </a:r>
            <a:r>
              <a:rPr lang="en-GB" dirty="0" smtClean="0"/>
              <a:t>or the “use by” date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The quantity of certain ingredients or categories of ingredients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Alcoholic strength for beverages with more than 1,2% by volume of alcohol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Ingredients mentioned in Appendix II causing allergies or intolerances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The net quantity of the food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Storage conditions and/or conditions of use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Country of origin or place of provenance (Art. 26)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Nutrition declaration </a:t>
            </a:r>
            <a:endParaRPr lang="en-GB" dirty="0"/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419872" y="1355184"/>
            <a:ext cx="15843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 dirty="0"/>
              <a:t>Product Name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619250" y="2116435"/>
            <a:ext cx="20161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List of Ingredients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39001" y="4357742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it-IT" b="1"/>
              <a:t>Shelf Life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796136" y="3357845"/>
            <a:ext cx="20875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Storage Instructions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8096" y="3089941"/>
            <a:ext cx="2621776" cy="1223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Name and </a:t>
            </a:r>
          </a:p>
          <a:p>
            <a:pPr algn="ctr"/>
            <a:r>
              <a:rPr lang="en-GB" altLang="it-IT" b="1"/>
              <a:t>Address of Manufacturer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108984" y="4357742"/>
            <a:ext cx="1569942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Country of </a:t>
            </a:r>
          </a:p>
          <a:p>
            <a:pPr algn="ctr"/>
            <a:r>
              <a:rPr lang="en-GB" altLang="it-IT" b="1"/>
              <a:t> Origin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67338" y="4960810"/>
            <a:ext cx="1871663" cy="9350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Weight of Product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860032" y="2220372"/>
            <a:ext cx="25193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Instructions for Use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2299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COMPULSORY</a:t>
            </a:r>
            <a:endParaRPr lang="it-IT" sz="2200" b="1" dirty="0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57200" y="44624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smtClean="0"/>
              <a:t>Food label: mandatory contents 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357742"/>
            <a:ext cx="1450504" cy="36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traceability</a:t>
            </a:r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4669" y="1988840"/>
            <a:ext cx="15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Composition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47046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safety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47397" y="18147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Convenience</a:t>
            </a:r>
            <a:endParaRPr lang="it-IT" i="1" dirty="0"/>
          </a:p>
        </p:txBody>
      </p:sp>
      <p:pic>
        <p:nvPicPr>
          <p:cNvPr id="24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825587" cy="48782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65191" y="1700808"/>
            <a:ext cx="9361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Name</a:t>
            </a:r>
            <a:r>
              <a:rPr lang="it-IT" sz="1200" dirty="0" smtClean="0"/>
              <a:t> of the </a:t>
            </a:r>
            <a:r>
              <a:rPr lang="it-IT" sz="1200" dirty="0" err="1" smtClean="0"/>
              <a:t>product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2120" y="1469975"/>
            <a:ext cx="9361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List of the </a:t>
            </a:r>
            <a:r>
              <a:rPr lang="it-IT" sz="1200" dirty="0" err="1" smtClean="0"/>
              <a:t>ingredients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91980" y="3212976"/>
            <a:ext cx="11093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Any</a:t>
            </a:r>
            <a:r>
              <a:rPr lang="it-IT" sz="1200" dirty="0" smtClean="0"/>
              <a:t> </a:t>
            </a:r>
            <a:r>
              <a:rPr lang="it-IT" sz="1200" dirty="0" err="1" smtClean="0"/>
              <a:t>ingredient</a:t>
            </a:r>
            <a:r>
              <a:rPr lang="it-IT" sz="1200" dirty="0" smtClean="0"/>
              <a:t> </a:t>
            </a:r>
            <a:r>
              <a:rPr lang="it-IT" sz="1200" dirty="0" err="1" smtClean="0"/>
              <a:t>Annexe</a:t>
            </a:r>
            <a:r>
              <a:rPr lang="it-IT" sz="1200" dirty="0" smtClean="0"/>
              <a:t> II 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369993" y="4362363"/>
            <a:ext cx="99409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Any</a:t>
            </a:r>
            <a:r>
              <a:rPr lang="it-IT" sz="1200" dirty="0" smtClean="0"/>
              <a:t> </a:t>
            </a:r>
            <a:r>
              <a:rPr lang="it-IT" sz="1200" dirty="0" err="1" smtClean="0"/>
              <a:t>storage</a:t>
            </a:r>
            <a:r>
              <a:rPr lang="it-IT" sz="1200" dirty="0" smtClean="0"/>
              <a:t> and use </a:t>
            </a:r>
            <a:r>
              <a:rPr lang="it-IT" sz="1200" dirty="0" err="1" smtClean="0"/>
              <a:t>condition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24650" y="5131566"/>
            <a:ext cx="11093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Nutritional</a:t>
            </a:r>
            <a:r>
              <a:rPr lang="it-IT" sz="1200" dirty="0" smtClean="0"/>
              <a:t> info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85713" y="5131566"/>
            <a:ext cx="142199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Name</a:t>
            </a:r>
            <a:r>
              <a:rPr lang="it-IT" sz="1200" dirty="0" smtClean="0"/>
              <a:t>/business </a:t>
            </a:r>
            <a:r>
              <a:rPr lang="it-IT" sz="1200" dirty="0" err="1" smtClean="0"/>
              <a:t>name</a:t>
            </a:r>
            <a:r>
              <a:rPr lang="it-IT" sz="1200" dirty="0" smtClean="0"/>
              <a:t>, </a:t>
            </a:r>
            <a:r>
              <a:rPr lang="it-IT" sz="1200" dirty="0" err="1" smtClean="0"/>
              <a:t>place</a:t>
            </a:r>
            <a:r>
              <a:rPr lang="it-IT" sz="1200" dirty="0" smtClean="0"/>
              <a:t> of packaging/processing</a:t>
            </a:r>
            <a:endParaRPr lang="it-IT" sz="1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2351117"/>
            <a:ext cx="92401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Additional</a:t>
            </a:r>
            <a:r>
              <a:rPr lang="it-IT" sz="1200" dirty="0" smtClean="0"/>
              <a:t> use </a:t>
            </a:r>
            <a:r>
              <a:rPr lang="it-IT" sz="1200" dirty="0" err="1" smtClean="0"/>
              <a:t>condition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962486" y="5593232"/>
            <a:ext cx="77068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Size</a:t>
            </a:r>
            <a:r>
              <a:rPr lang="it-IT" sz="1200" dirty="0" smtClean="0"/>
              <a:t>/</a:t>
            </a:r>
            <a:r>
              <a:rPr lang="it-IT" sz="1200" dirty="0" err="1" smtClean="0"/>
              <a:t>weight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123728" y="5593232"/>
            <a:ext cx="7200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Identity </a:t>
            </a:r>
            <a:r>
              <a:rPr lang="it-IT" sz="1200" dirty="0" err="1" smtClean="0"/>
              <a:t>key</a:t>
            </a:r>
            <a:endParaRPr lang="it-IT" sz="1200" dirty="0"/>
          </a:p>
        </p:txBody>
      </p: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4624"/>
            <a:ext cx="4781989" cy="6787123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814"/>
            <a:ext cx="7437512" cy="1066130"/>
          </a:xfrm>
        </p:spPr>
        <p:txBody>
          <a:bodyPr>
            <a:noAutofit/>
          </a:bodyPr>
          <a:lstStyle/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5" name="Picture 12" descr="https://fbcdn-sphotos-f-a.akamaihd.net/hphotos-ak-xfa1/v/t1.0-9/1924337_793815657332583_4247042258593087356_n.jpg?oh=25fcaf3ad60e9eeebd944b3537496e72&amp;oe=5541F706&amp;__gda__=1425694550_ae982ef429fc59c94cadc7ecf174a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" y="1628800"/>
            <a:ext cx="52694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92080" y="2737373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 smtClean="0"/>
              <a:t>Addition</a:t>
            </a:r>
            <a:r>
              <a:rPr lang="it-IT" b="1" dirty="0" smtClean="0"/>
              <a:t> of </a:t>
            </a:r>
            <a:r>
              <a:rPr lang="it-IT" b="1" dirty="0" err="1" smtClean="0"/>
              <a:t>proteins</a:t>
            </a:r>
            <a:r>
              <a:rPr lang="it-IT" b="1" dirty="0" smtClean="0"/>
              <a:t> </a:t>
            </a:r>
            <a:r>
              <a:rPr lang="it-IT" dirty="0" smtClean="0"/>
              <a:t>(in </a:t>
            </a:r>
            <a:r>
              <a:rPr lang="it-IT" dirty="0" err="1" smtClean="0"/>
              <a:t>processed</a:t>
            </a:r>
            <a:r>
              <a:rPr lang="it-IT" dirty="0" smtClean="0"/>
              <a:t> </a:t>
            </a:r>
            <a:r>
              <a:rPr lang="it-IT" dirty="0" err="1" smtClean="0"/>
              <a:t>meat</a:t>
            </a:r>
            <a:r>
              <a:rPr lang="it-IT" dirty="0" smtClean="0"/>
              <a:t> and </a:t>
            </a:r>
            <a:r>
              <a:rPr lang="it-IT" dirty="0" err="1" smtClean="0"/>
              <a:t>fish</a:t>
            </a:r>
            <a:r>
              <a:rPr lang="it-IT" dirty="0" smtClean="0"/>
              <a:t>)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that</a:t>
            </a:r>
            <a:r>
              <a:rPr lang="it-IT" dirty="0" smtClean="0"/>
              <a:t> of the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;</a:t>
            </a:r>
          </a:p>
          <a:p>
            <a:pPr marL="342900" indent="-342900">
              <a:buAutoNum type="arabicPeriod"/>
            </a:pPr>
            <a:r>
              <a:rPr lang="it-IT" b="1" dirty="0" smtClean="0"/>
              <a:t>Water: in </a:t>
            </a:r>
            <a:r>
              <a:rPr lang="it-IT" b="1" dirty="0" err="1" smtClean="0"/>
              <a:t>processed</a:t>
            </a:r>
            <a:r>
              <a:rPr lang="it-IT" b="1" dirty="0" smtClean="0"/>
              <a:t> </a:t>
            </a:r>
            <a:r>
              <a:rPr lang="it-IT" b="1" dirty="0" err="1" smtClean="0"/>
              <a:t>meat</a:t>
            </a:r>
            <a:r>
              <a:rPr lang="it-IT" b="1" dirty="0" smtClean="0"/>
              <a:t> </a:t>
            </a:r>
            <a:r>
              <a:rPr lang="it-IT" b="1" dirty="0" err="1" smtClean="0"/>
              <a:t>products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if</a:t>
            </a:r>
            <a:r>
              <a:rPr lang="it-IT" dirty="0" smtClean="0"/>
              <a:t> &gt; 5%);</a:t>
            </a:r>
          </a:p>
          <a:p>
            <a:pPr marL="342900" indent="-342900">
              <a:buAutoNum type="arabicPeriod"/>
            </a:pPr>
            <a:r>
              <a:rPr lang="it-IT" b="1" dirty="0" err="1" smtClean="0"/>
              <a:t>Fish</a:t>
            </a:r>
            <a:r>
              <a:rPr lang="it-IT" b="1" dirty="0" smtClean="0"/>
              <a:t>/</a:t>
            </a:r>
            <a:r>
              <a:rPr lang="it-IT" b="1" dirty="0" err="1" smtClean="0"/>
              <a:t>meat</a:t>
            </a:r>
            <a:r>
              <a:rPr lang="it-IT" b="1" dirty="0" smtClean="0"/>
              <a:t> </a:t>
            </a:r>
            <a:r>
              <a:rPr lang="it-IT" b="1" dirty="0" err="1" smtClean="0"/>
              <a:t>reconstituted</a:t>
            </a:r>
            <a:r>
              <a:rPr lang="it-IT" b="1" dirty="0" smtClean="0"/>
              <a:t> (</a:t>
            </a:r>
            <a:r>
              <a:rPr lang="it-IT" b="1" dirty="0" err="1" smtClean="0"/>
              <a:t>claim</a:t>
            </a:r>
            <a:r>
              <a:rPr lang="it-IT" b="1" dirty="0" smtClean="0"/>
              <a:t>)</a:t>
            </a:r>
          </a:p>
          <a:p>
            <a:pPr marL="342900" indent="-342900">
              <a:buAutoNum type="arabicPeriod"/>
            </a:pPr>
            <a:r>
              <a:rPr lang="it-IT" b="1" dirty="0" err="1" smtClean="0"/>
              <a:t>Minced</a:t>
            </a:r>
            <a:r>
              <a:rPr lang="it-IT" b="1" dirty="0" smtClean="0"/>
              <a:t> </a:t>
            </a:r>
            <a:r>
              <a:rPr lang="it-IT" b="1" dirty="0" err="1" smtClean="0"/>
              <a:t>meat</a:t>
            </a:r>
            <a:endParaRPr lang="it-IT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35740" y="206262"/>
            <a:ext cx="8229600" cy="696798"/>
          </a:xfrm>
        </p:spPr>
        <p:txBody>
          <a:bodyPr>
            <a:normAutofit/>
          </a:bodyPr>
          <a:lstStyle/>
          <a:p>
            <a:r>
              <a:rPr lang="it-IT" sz="3200" b="1" dirty="0" err="1" smtClean="0"/>
              <a:t>Food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labelling</a:t>
            </a:r>
            <a:r>
              <a:rPr lang="it-IT" sz="3200" b="1" dirty="0" smtClean="0"/>
              <a:t>: </a:t>
            </a:r>
            <a:r>
              <a:rPr lang="it-IT" sz="3200" b="1" dirty="0" err="1" smtClean="0"/>
              <a:t>definitions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84668" y="1058397"/>
            <a:ext cx="8959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World </a:t>
            </a:r>
            <a:r>
              <a:rPr lang="en-US" sz="2000" b="1" dirty="0"/>
              <a:t>Health Organization (WHO</a:t>
            </a:r>
            <a:r>
              <a:rPr lang="en-US" sz="2000" b="1" dirty="0" smtClean="0"/>
              <a:t>)</a:t>
            </a:r>
          </a:p>
          <a:p>
            <a:r>
              <a:rPr lang="en-US" sz="2000" i="1" dirty="0" smtClean="0"/>
              <a:t> </a:t>
            </a:r>
            <a:r>
              <a:rPr lang="en-US" sz="2000" i="1" dirty="0"/>
              <a:t>“any written, printed or graphic matter that is present on </a:t>
            </a:r>
            <a:r>
              <a:rPr lang="en-US" sz="2000" i="1" dirty="0" smtClean="0"/>
              <a:t>the label</a:t>
            </a:r>
            <a:r>
              <a:rPr lang="en-US" sz="2000" i="1" dirty="0"/>
              <a:t>, accompanies the food, or is displayed near the food, </a:t>
            </a:r>
            <a:r>
              <a:rPr lang="en-US" sz="2000" i="1" dirty="0" smtClean="0"/>
              <a:t>including that </a:t>
            </a:r>
            <a:r>
              <a:rPr lang="en-US" sz="2000" i="1" dirty="0"/>
              <a:t>for the purpose of promoting its sale or disposal</a:t>
            </a:r>
            <a:r>
              <a:rPr lang="en-US" sz="2000" i="1" dirty="0" smtClean="0"/>
              <a:t>”.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EC </a:t>
            </a:r>
            <a:r>
              <a:rPr lang="en-US" sz="2000" b="1" dirty="0" smtClean="0"/>
              <a:t>(Regulation EC n. 1169/2011)</a:t>
            </a:r>
            <a:endParaRPr lang="en-US" sz="2000" b="1" dirty="0"/>
          </a:p>
          <a:p>
            <a:r>
              <a:rPr lang="en-US" sz="2000" dirty="0" smtClean="0"/>
              <a:t>…. 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i="1" dirty="0" smtClean="0"/>
              <a:t>‘label</a:t>
            </a:r>
            <a:r>
              <a:rPr lang="en-US" sz="2000" i="1" dirty="0"/>
              <a:t>’ </a:t>
            </a:r>
            <a:r>
              <a:rPr lang="en-US" sz="2000" i="1" dirty="0" smtClean="0"/>
              <a:t>: means </a:t>
            </a:r>
            <a:r>
              <a:rPr lang="en-US" sz="2000" i="1" dirty="0"/>
              <a:t>any tag, brand, mark, pictorial or other descriptive matter, written, printed, </a:t>
            </a:r>
            <a:r>
              <a:rPr lang="en-US" sz="2000" i="1" dirty="0" err="1"/>
              <a:t>stencilled</a:t>
            </a:r>
            <a:r>
              <a:rPr lang="en-US" sz="2000" i="1" dirty="0"/>
              <a:t>, marked, embossed or impressed on, or attached to the packaging or container of food; </a:t>
            </a:r>
          </a:p>
          <a:p>
            <a:r>
              <a:rPr lang="en-US" sz="2000" i="1" dirty="0"/>
              <a:t>(j) ‘labelling’ means any words, particulars, trade marks, brand name, pictorial matter or symbol relating to a food and placed on any packaging, document, notice, label, ring or collar accompanying or referring to such food; </a:t>
            </a:r>
            <a:r>
              <a:rPr lang="en-US" sz="2000" i="1" dirty="0" smtClean="0"/>
              <a:t>….</a:t>
            </a:r>
            <a:endParaRPr lang="it-IT" sz="2000" i="1" dirty="0"/>
          </a:p>
        </p:txBody>
      </p: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o 20"/>
          <p:cNvGrpSpPr/>
          <p:nvPr/>
        </p:nvGrpSpPr>
        <p:grpSpPr>
          <a:xfrm>
            <a:off x="3125889" y="4725144"/>
            <a:ext cx="2849301" cy="1622202"/>
            <a:chOff x="3059832" y="4921717"/>
            <a:chExt cx="2849301" cy="1622202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4921717"/>
              <a:ext cx="2849301" cy="1622202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3059832" y="5445224"/>
              <a:ext cx="720080" cy="18811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477085" y="5157192"/>
              <a:ext cx="432048" cy="1535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48581" y="1412776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Origin</a:t>
            </a:r>
            <a:r>
              <a:rPr lang="it-IT" sz="22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when</a:t>
            </a:r>
            <a:r>
              <a:rPr lang="it-IT" sz="2200" dirty="0" smtClean="0"/>
              <a:t>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could</a:t>
            </a:r>
            <a:r>
              <a:rPr lang="it-IT" sz="2200" dirty="0" smtClean="0"/>
              <a:t> </a:t>
            </a:r>
            <a:r>
              <a:rPr lang="it-IT" sz="2200" dirty="0" err="1" smtClean="0"/>
              <a:t>mislead</a:t>
            </a:r>
            <a:r>
              <a:rPr lang="it-IT" sz="2200" dirty="0" smtClean="0"/>
              <a:t> the consumer (es. mozzarella </a:t>
            </a:r>
            <a:r>
              <a:rPr lang="it-IT" sz="2200" dirty="0" err="1" smtClean="0"/>
              <a:t>produced</a:t>
            </a:r>
            <a:r>
              <a:rPr lang="it-IT" sz="2200" dirty="0" smtClean="0"/>
              <a:t> in Germany)</a:t>
            </a:r>
          </a:p>
          <a:p>
            <a:pPr marL="342900" indent="-342900">
              <a:buAutoNum type="arabicPeriod"/>
            </a:pP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connected</a:t>
            </a:r>
            <a:r>
              <a:rPr lang="it-IT" sz="2200" dirty="0" smtClean="0"/>
              <a:t> to </a:t>
            </a:r>
            <a:r>
              <a:rPr lang="it-IT" sz="2200" dirty="0" err="1" smtClean="0"/>
              <a:t>Protected</a:t>
            </a:r>
            <a:r>
              <a:rPr lang="it-IT" sz="2200" dirty="0" smtClean="0"/>
              <a:t> </a:t>
            </a:r>
            <a:r>
              <a:rPr lang="it-IT" sz="2200" dirty="0" err="1" smtClean="0"/>
              <a:t>Origin</a:t>
            </a:r>
            <a:r>
              <a:rPr lang="it-IT" sz="2200" dirty="0" smtClean="0"/>
              <a:t> </a:t>
            </a:r>
            <a:r>
              <a:rPr lang="it-IT" sz="2200" dirty="0" err="1" smtClean="0"/>
              <a:t>Declarations</a:t>
            </a:r>
            <a:r>
              <a:rPr lang="it-IT" sz="2200" dirty="0" smtClean="0"/>
              <a:t> (PDO, PGI)</a:t>
            </a:r>
          </a:p>
          <a:p>
            <a:pPr marL="342900" indent="-342900">
              <a:buAutoNum type="arabicPeriod"/>
            </a:pPr>
            <a:endParaRPr lang="it-IT" sz="2200" b="1" dirty="0" smtClean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36510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National </a:t>
            </a:r>
            <a:r>
              <a:rPr lang="it-IT" sz="2200" b="1" dirty="0" err="1" smtClean="0"/>
              <a:t>regulations</a:t>
            </a:r>
            <a:r>
              <a:rPr lang="it-IT" sz="2200" b="1" dirty="0" smtClean="0"/>
              <a:t> (</a:t>
            </a:r>
            <a:r>
              <a:rPr lang="it-IT" sz="2200" b="1" dirty="0" err="1" smtClean="0"/>
              <a:t>Italy</a:t>
            </a:r>
            <a:r>
              <a:rPr lang="it-IT" sz="2200" b="1" dirty="0"/>
              <a:t>)</a:t>
            </a:r>
            <a:r>
              <a:rPr lang="it-IT" sz="22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it-IT" sz="2200" dirty="0" smtClean="0"/>
              <a:t>Pasta</a:t>
            </a:r>
          </a:p>
          <a:p>
            <a:pPr marL="342900" indent="-342900">
              <a:buAutoNum type="arabicPeriod"/>
            </a:pPr>
            <a:r>
              <a:rPr lang="it-IT" sz="2200" dirty="0" smtClean="0"/>
              <a:t>Tomato </a:t>
            </a:r>
            <a:r>
              <a:rPr lang="it-IT" sz="2200" dirty="0" err="1" smtClean="0"/>
              <a:t>product</a:t>
            </a:r>
            <a:endParaRPr lang="it-IT" sz="2200" b="1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80992"/>
            <a:ext cx="4276962" cy="22561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43" y="4525172"/>
            <a:ext cx="2619375" cy="1743075"/>
          </a:xfrm>
          <a:prstGeom prst="rect">
            <a:avLst/>
          </a:prstGeom>
        </p:spPr>
      </p:pic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99992" y="124239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Substitution</a:t>
            </a:r>
            <a:r>
              <a:rPr lang="it-IT" b="1" dirty="0" smtClean="0"/>
              <a:t> of an </a:t>
            </a:r>
            <a:r>
              <a:rPr lang="it-IT" b="1" dirty="0" err="1" smtClean="0"/>
              <a:t>ingredient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characteristic</a:t>
            </a:r>
            <a:r>
              <a:rPr lang="it-IT" b="1" dirty="0" smtClean="0"/>
              <a:t> of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product</a:t>
            </a:r>
            <a:r>
              <a:rPr lang="it-IT" b="1" dirty="0" smtClean="0"/>
              <a:t> (</a:t>
            </a:r>
            <a:r>
              <a:rPr lang="it-IT" b="1" dirty="0" err="1" smtClean="0"/>
              <a:t>eg</a:t>
            </a:r>
            <a:r>
              <a:rPr lang="it-IT" b="1" dirty="0" smtClean="0"/>
              <a:t>. </a:t>
            </a:r>
            <a:r>
              <a:rPr lang="it-IT" b="1" dirty="0" err="1" smtClean="0"/>
              <a:t>Egg</a:t>
            </a:r>
            <a:r>
              <a:rPr lang="it-IT" b="1" dirty="0" smtClean="0"/>
              <a:t> in </a:t>
            </a:r>
            <a:r>
              <a:rPr lang="it-IT" b="1" dirty="0" err="1" smtClean="0"/>
              <a:t>maionnaise</a:t>
            </a:r>
            <a:r>
              <a:rPr lang="it-IT" b="1" dirty="0" smtClean="0"/>
              <a:t>, </a:t>
            </a:r>
            <a:r>
              <a:rPr lang="it-IT" b="1" dirty="0" err="1" smtClean="0"/>
              <a:t>substituted</a:t>
            </a:r>
            <a:r>
              <a:rPr lang="it-IT" b="1" dirty="0" smtClean="0"/>
              <a:t> by soia </a:t>
            </a:r>
            <a:r>
              <a:rPr lang="it-IT" b="1" dirty="0" err="1" smtClean="0"/>
              <a:t>proteins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= text </a:t>
            </a:r>
            <a:r>
              <a:rPr lang="it-IT" b="1" dirty="0" err="1" smtClean="0"/>
              <a:t>next</a:t>
            </a:r>
            <a:r>
              <a:rPr lang="it-IT" b="1" dirty="0" smtClean="0"/>
              <a:t> to the </a:t>
            </a:r>
            <a:r>
              <a:rPr lang="it-IT" b="1" dirty="0" err="1" smtClean="0"/>
              <a:t>name</a:t>
            </a:r>
            <a:r>
              <a:rPr lang="it-IT" b="1" dirty="0" smtClean="0"/>
              <a:t> of the </a:t>
            </a:r>
            <a:r>
              <a:rPr lang="it-IT" b="1" dirty="0" err="1" smtClean="0"/>
              <a:t>product</a:t>
            </a:r>
            <a:endParaRPr lang="it-IT" b="1" dirty="0" smtClean="0"/>
          </a:p>
        </p:txBody>
      </p:sp>
      <p:pic>
        <p:nvPicPr>
          <p:cNvPr id="10" name="Picture 10" descr="https://fbcdn-sphotos-h-a.akamaihd.net/hphotos-ak-xap1/v/t1.0-9/10846121_793815653999250_3190119118644305575_n.jpg?oh=ca97f036d793c23690164b0014274cae&amp;oe=550946A9&amp;__gda__=1427136117_2ea8e0ae0b1f35864c6eb72e214618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9" y="1242391"/>
            <a:ext cx="3954324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66743" y="213285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Nanomaterials</a:t>
            </a:r>
            <a:r>
              <a:rPr lang="it-IT" sz="2400" b="1" dirty="0" smtClean="0"/>
              <a:t>: </a:t>
            </a:r>
            <a:r>
              <a:rPr lang="it-IT" sz="2400" b="1" dirty="0" err="1" smtClean="0"/>
              <a:t>mentioned</a:t>
            </a:r>
            <a:r>
              <a:rPr lang="it-IT" sz="2400" b="1" dirty="0" smtClean="0"/>
              <a:t> in the list of the </a:t>
            </a:r>
            <a:r>
              <a:rPr lang="it-IT" sz="2400" b="1" dirty="0" err="1" smtClean="0"/>
              <a:t>ingredients</a:t>
            </a:r>
            <a:endParaRPr lang="it-IT" sz="2400" b="1" dirty="0" smtClean="0"/>
          </a:p>
          <a:p>
            <a:endParaRPr lang="it-IT" sz="2400" b="1" dirty="0"/>
          </a:p>
          <a:p>
            <a:r>
              <a:rPr lang="it-IT" sz="2400" b="1" dirty="0" smtClean="0"/>
              <a:t>= </a:t>
            </a:r>
            <a:r>
              <a:rPr lang="it-IT" sz="2400" b="1" dirty="0" err="1" smtClean="0"/>
              <a:t>safety</a:t>
            </a:r>
            <a:endParaRPr lang="it-IT" sz="2400" b="1" dirty="0" smtClean="0"/>
          </a:p>
        </p:txBody>
      </p:sp>
      <p:pic>
        <p:nvPicPr>
          <p:cNvPr id="11" name="Picture 4" descr="https://fbcdn-sphotos-e-a.akamaihd.net/hphotos-ak-xap1/v/t1.0-9/10540788_793815643999251_987455256466909044_n.jpg?oh=6653f574b935de3b0febeeb331ad7327&amp;oe=550A8F9C&amp;__gda__=1426154453_7c3f186987d4dcea9dddab7371c83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33289" cy="35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12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2279"/>
            <a:ext cx="8229600" cy="1066130"/>
          </a:xfrm>
        </p:spPr>
        <p:txBody>
          <a:bodyPr>
            <a:normAutofit/>
          </a:bodyPr>
          <a:lstStyle/>
          <a:p>
            <a:r>
              <a:rPr lang="en-GB" sz="2800" b="1" i="1" dirty="0"/>
              <a:t>Labelling of </a:t>
            </a:r>
            <a:r>
              <a:rPr lang="en-GB" sz="2800" b="1" i="1" dirty="0" smtClean="0"/>
              <a:t>Ingredients causing allergies </a:t>
            </a:r>
            <a:r>
              <a:rPr lang="en-GB" sz="2800" b="1" i="1" dirty="0"/>
              <a:t>or </a:t>
            </a:r>
            <a:r>
              <a:rPr lang="en-GB" sz="2800" b="1" i="1" dirty="0" smtClean="0"/>
              <a:t>intolerances</a:t>
            </a:r>
            <a:endParaRPr lang="it-IT" sz="2800" b="1" i="1" dirty="0"/>
          </a:p>
        </p:txBody>
      </p:sp>
      <p:pic>
        <p:nvPicPr>
          <p:cNvPr id="1026" name="Picture 2" descr="http://dativoweb.net/sites/default/files/u35/MONDELEZ_milka_300_caramello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03" y="4182067"/>
            <a:ext cx="3231695" cy="24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85845" y="1312359"/>
            <a:ext cx="496855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i="1" dirty="0" smtClean="0"/>
              <a:t>Allergen </a:t>
            </a:r>
            <a:r>
              <a:rPr lang="en-GB" sz="2000" b="1" i="1" dirty="0"/>
              <a:t>labelling</a:t>
            </a:r>
            <a:r>
              <a:rPr lang="en-GB" sz="2000" b="1" i="1" dirty="0" smtClean="0"/>
              <a:t>”</a:t>
            </a:r>
            <a:endParaRPr lang="en-GB" sz="2000" b="1" i="1" dirty="0"/>
          </a:p>
          <a:p>
            <a:pPr>
              <a:spcBef>
                <a:spcPts val="600"/>
              </a:spcBef>
            </a:pPr>
            <a:r>
              <a:rPr lang="en-US" sz="2000" dirty="0"/>
              <a:t>Indication in the list of ingredients with a clear reference to the name of the substance or product as listed in Annex II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- the </a:t>
            </a:r>
            <a:r>
              <a:rPr lang="en-US" sz="2000" dirty="0"/>
              <a:t>name of </a:t>
            </a:r>
            <a:r>
              <a:rPr lang="en-US" sz="2000" dirty="0" smtClean="0"/>
              <a:t>each allergenic substance </a:t>
            </a:r>
            <a:r>
              <a:rPr lang="en-US" sz="2000" dirty="0"/>
              <a:t>shall be emphasized through the font, style or background </a:t>
            </a:r>
            <a:r>
              <a:rPr lang="en-US" sz="2000" dirty="0" err="1"/>
              <a:t>colour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If </a:t>
            </a:r>
            <a:r>
              <a:rPr lang="en-US" sz="2000" dirty="0"/>
              <a:t>a list of ingredients is not necessary: term “contains” followed by the name of the substance or product as listed in Annex II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No </a:t>
            </a:r>
            <a:r>
              <a:rPr lang="en-US" sz="2000" dirty="0"/>
              <a:t>allergen labelling in the list of ingredients is necessary, if the name of the food clearly  indicates, that a allergen is present </a:t>
            </a:r>
            <a:endParaRPr lang="en-GB" sz="2000" dirty="0"/>
          </a:p>
          <a:p>
            <a:endParaRPr lang="it-IT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56" y="1187515"/>
            <a:ext cx="2857500" cy="2857500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6178" y="1057490"/>
            <a:ext cx="308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PRESENCE/ABSENCE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elle 5"/>
          <p:cNvGraphicFramePr>
            <a:graphicFrameLocks noGrp="1"/>
          </p:cNvGraphicFramePr>
          <p:nvPr/>
        </p:nvGraphicFramePr>
        <p:xfrm>
          <a:off x="395536" y="1902136"/>
          <a:ext cx="8352928" cy="383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Cereals containing gluten and products thereof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Nuts and almonds</a:t>
                      </a:r>
                    </a:p>
                    <a:p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Crustaceans and products thereof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Celery and products thereof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Eggs and products thereof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Mustard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Fish and products thereof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Sesame seeds and products thereof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Peanuts and products thereof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Sulphur</a:t>
                      </a:r>
                      <a:r>
                        <a:rPr lang="en-US" sz="2000" dirty="0" smtClean="0"/>
                        <a:t> dioxide and </a:t>
                      </a:r>
                      <a:r>
                        <a:rPr lang="en-US" sz="2000" dirty="0" err="1" smtClean="0"/>
                        <a:t>sulphites</a:t>
                      </a:r>
                      <a:r>
                        <a:rPr lang="en-US" sz="2000" dirty="0" smtClean="0"/>
                        <a:t> at concentrations of more than 10 mg/kg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Soybeans and products thereof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Lupine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Milk and products thereof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Molluscs</a:t>
                      </a:r>
                      <a:r>
                        <a:rPr lang="en-US" sz="2000" dirty="0" smtClean="0"/>
                        <a:t>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>
          <a:xfrm>
            <a:off x="1259632" y="42279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 smtClean="0"/>
              <a:t>Labelling of Ingredients causing allergies or intolerances</a:t>
            </a:r>
            <a:endParaRPr lang="it-IT" sz="2800" b="1" i="1" dirty="0"/>
          </a:p>
        </p:txBody>
      </p:sp>
      <p:pic>
        <p:nvPicPr>
          <p:cNvPr id="15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80104"/>
            <a:ext cx="4114006" cy="46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259632" y="42279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 smtClean="0"/>
              <a:t>Labelling of Ingredients causing allergies or intolerances</a:t>
            </a:r>
            <a:endParaRPr lang="it-IT" sz="2800" b="1" i="1" dirty="0"/>
          </a:p>
        </p:txBody>
      </p:sp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1596"/>
            <a:ext cx="8229600" cy="1066130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 and processing</a:t>
            </a:r>
            <a:endParaRPr lang="it-IT" sz="36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0060" y="1412776"/>
            <a:ext cx="76683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cap="all" dirty="0" err="1" smtClean="0">
                <a:solidFill>
                  <a:srgbClr val="C00000"/>
                </a:solidFill>
              </a:rPr>
              <a:t>Freezing</a:t>
            </a:r>
            <a:r>
              <a:rPr lang="it-IT" sz="2200" b="1" cap="all" dirty="0" smtClean="0">
                <a:solidFill>
                  <a:srgbClr val="C00000"/>
                </a:solidFill>
              </a:rPr>
              <a:t> &amp; FROZEN FOODS (</a:t>
            </a:r>
            <a:r>
              <a:rPr lang="it-IT" sz="2200" b="1" dirty="0" err="1" smtClean="0">
                <a:solidFill>
                  <a:srgbClr val="C00000"/>
                </a:solidFill>
              </a:rPr>
              <a:t>except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ice-cream</a:t>
            </a:r>
            <a:r>
              <a:rPr lang="it-IT" sz="2200" b="1" dirty="0" smtClean="0">
                <a:solidFill>
                  <a:srgbClr val="C00000"/>
                </a:solidFill>
              </a:rPr>
              <a:t>)</a:t>
            </a:r>
            <a:r>
              <a:rPr lang="it-IT" sz="2200" b="1" cap="all" dirty="0" smtClean="0">
                <a:solidFill>
                  <a:srgbClr val="C00000"/>
                </a:solidFill>
              </a:rPr>
              <a:t> </a:t>
            </a:r>
            <a:endParaRPr lang="it-IT" sz="2200" b="1" cap="all" dirty="0" smtClean="0">
              <a:solidFill>
                <a:srgbClr val="C00000"/>
              </a:solidFill>
            </a:endParaRPr>
          </a:p>
          <a:p>
            <a:endParaRPr lang="it-IT" sz="2200" b="1" dirty="0"/>
          </a:p>
          <a:p>
            <a:r>
              <a:rPr lang="it-IT" sz="2200" b="1" dirty="0" smtClean="0"/>
              <a:t>«FROZEN ON….date»</a:t>
            </a:r>
          </a:p>
          <a:p>
            <a:r>
              <a:rPr lang="it-IT" sz="2200" b="1" dirty="0" smtClean="0"/>
              <a:t>«DEFROSTED ….»</a:t>
            </a:r>
          </a:p>
          <a:p>
            <a:endParaRPr lang="it-IT" sz="2200" b="1" dirty="0"/>
          </a:p>
          <a:p>
            <a:r>
              <a:rPr lang="it-IT" sz="2200" b="1" dirty="0" smtClean="0"/>
              <a:t>..</a:t>
            </a:r>
            <a:r>
              <a:rPr lang="it-IT" sz="2200" b="1" dirty="0" err="1" smtClean="0"/>
              <a:t>Dried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products</a:t>
            </a:r>
            <a:r>
              <a:rPr lang="it-IT" sz="2200" b="1" dirty="0" smtClean="0"/>
              <a:t> (e.g. </a:t>
            </a:r>
            <a:r>
              <a:rPr lang="it-IT" sz="2200" b="1" dirty="0" err="1" smtClean="0"/>
              <a:t>powdered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milk</a:t>
            </a:r>
            <a:r>
              <a:rPr lang="it-IT" sz="2200" b="1" dirty="0" smtClean="0"/>
              <a:t>)</a:t>
            </a:r>
            <a:endParaRPr lang="it-IT" sz="2200" b="1" dirty="0"/>
          </a:p>
        </p:txBody>
      </p:sp>
      <p:pic>
        <p:nvPicPr>
          <p:cNvPr id="10" name="Picture 2" descr="http://images.teamsugar.com/files/upl2/1/15259/10_2009/69903f71fcf3670d_frozen_food.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788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419872" y="1355184"/>
            <a:ext cx="15843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 dirty="0"/>
              <a:t>Product Name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619250" y="2116435"/>
            <a:ext cx="20161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List of Ingredients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39001" y="4357742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it-IT" b="1"/>
              <a:t>Shelf Life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796136" y="3357845"/>
            <a:ext cx="20875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Storage Instructions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8096" y="3089941"/>
            <a:ext cx="2621776" cy="1223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Name and </a:t>
            </a:r>
          </a:p>
          <a:p>
            <a:pPr algn="ctr"/>
            <a:r>
              <a:rPr lang="en-GB" altLang="it-IT" b="1"/>
              <a:t>Address of Manufacturer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108984" y="4357742"/>
            <a:ext cx="1569942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Country of </a:t>
            </a:r>
          </a:p>
          <a:p>
            <a:pPr algn="ctr"/>
            <a:r>
              <a:rPr lang="en-GB" altLang="it-IT" b="1"/>
              <a:t> Origin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67338" y="4960810"/>
            <a:ext cx="1871663" cy="9350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Weight of Product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860032" y="2220372"/>
            <a:ext cx="25193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Instructions for Use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2299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COMPULSORY</a:t>
            </a:r>
            <a:endParaRPr lang="it-IT" sz="2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357742"/>
            <a:ext cx="1450504" cy="36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traceability</a:t>
            </a:r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4669" y="1988840"/>
            <a:ext cx="15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Composition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47046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safety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47397" y="18147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Convenience</a:t>
            </a:r>
            <a:endParaRPr lang="it-IT" i="1" dirty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331640" y="0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97295" y="5984659"/>
            <a:ext cx="82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Some info </a:t>
            </a:r>
            <a:r>
              <a:rPr lang="it-IT" b="1" dirty="0" err="1" smtClean="0"/>
              <a:t>as</a:t>
            </a:r>
            <a:r>
              <a:rPr lang="it-IT" b="1" dirty="0" smtClean="0"/>
              <a:t> </a:t>
            </a:r>
            <a:r>
              <a:rPr lang="it-IT" b="1" dirty="0" err="1" smtClean="0"/>
              <a:t>food</a:t>
            </a:r>
            <a:r>
              <a:rPr lang="it-IT" b="1" dirty="0" smtClean="0"/>
              <a:t> </a:t>
            </a:r>
            <a:r>
              <a:rPr lang="it-IT" b="1" dirty="0" err="1" smtClean="0"/>
              <a:t>technologists</a:t>
            </a:r>
            <a:r>
              <a:rPr lang="it-IT" b="1" dirty="0" smtClean="0"/>
              <a:t> are </a:t>
            </a:r>
            <a:r>
              <a:rPr lang="it-IT" b="1" dirty="0" err="1" smtClean="0"/>
              <a:t>already</a:t>
            </a:r>
            <a:r>
              <a:rPr lang="it-IT" b="1" dirty="0" smtClean="0"/>
              <a:t> </a:t>
            </a:r>
            <a:r>
              <a:rPr lang="it-IT" b="1" dirty="0" err="1" smtClean="0"/>
              <a:t>present</a:t>
            </a:r>
            <a:r>
              <a:rPr lang="it-IT" b="1" dirty="0" smtClean="0"/>
              <a:t> </a:t>
            </a:r>
            <a:r>
              <a:rPr lang="it-IT" b="1" dirty="0" err="1" smtClean="0"/>
              <a:t>here</a:t>
            </a:r>
            <a:r>
              <a:rPr lang="it-IT" b="1" dirty="0" smtClean="0"/>
              <a:t>…..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only</a:t>
            </a:r>
            <a:r>
              <a:rPr lang="it-IT" b="1" dirty="0" smtClean="0"/>
              <a:t> for </a:t>
            </a:r>
            <a:r>
              <a:rPr lang="it-IT" b="1" dirty="0" err="1" smtClean="0"/>
              <a:t>experts</a:t>
            </a:r>
            <a:endParaRPr lang="it-IT" b="1" dirty="0" smtClean="0"/>
          </a:p>
        </p:txBody>
      </p:sp>
      <p:pic>
        <p:nvPicPr>
          <p:cNvPr id="26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/>
              <a:t>L</a:t>
            </a:r>
            <a:r>
              <a:rPr lang="it-IT" sz="3600" b="1" i="1" dirty="0" err="1" smtClean="0"/>
              <a:t>abelling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EC 1169/2011 </a:t>
            </a:r>
            <a:endParaRPr lang="it-IT" b="1" i="1" dirty="0" smtClean="0"/>
          </a:p>
          <a:p>
            <a:endParaRPr lang="it-IT" b="1" i="1" dirty="0"/>
          </a:p>
          <a:p>
            <a:r>
              <a:rPr lang="nn-NO" b="1" dirty="0" smtClean="0"/>
              <a:t>(</a:t>
            </a:r>
            <a:r>
              <a:rPr lang="nn-NO" b="1" dirty="0"/>
              <a:t>Reg. EU 1169/2011, Annex I)</a:t>
            </a:r>
            <a:endParaRPr lang="it-IT" b="1" dirty="0"/>
          </a:p>
          <a:p>
            <a:r>
              <a:rPr lang="it-IT" b="1" i="1" dirty="0" smtClean="0"/>
              <a:t>«</a:t>
            </a:r>
            <a:r>
              <a:rPr lang="it-IT" b="1" i="1" dirty="0" err="1"/>
              <a:t>N</a:t>
            </a:r>
            <a:r>
              <a:rPr lang="it-IT" b="1" i="1" dirty="0" err="1" smtClean="0"/>
              <a:t>utrition</a:t>
            </a:r>
            <a:r>
              <a:rPr lang="it-IT" b="1" i="1" dirty="0" smtClean="0"/>
              <a:t> </a:t>
            </a:r>
            <a:r>
              <a:rPr lang="it-IT" b="1" i="1" dirty="0" err="1"/>
              <a:t>declaration</a:t>
            </a:r>
            <a:r>
              <a:rPr lang="it-IT" i="1" dirty="0"/>
              <a:t>’ or ‘</a:t>
            </a:r>
            <a:r>
              <a:rPr lang="it-IT" b="1" i="1" dirty="0" err="1" smtClean="0"/>
              <a:t>nutrition</a:t>
            </a:r>
            <a:r>
              <a:rPr lang="it-IT" b="1" i="1" dirty="0" smtClean="0"/>
              <a:t> </a:t>
            </a:r>
            <a:r>
              <a:rPr lang="it-IT" b="1" i="1" dirty="0" err="1" smtClean="0"/>
              <a:t>labelling</a:t>
            </a:r>
            <a:r>
              <a:rPr lang="it-IT" b="1" i="1" dirty="0"/>
              <a:t>’ </a:t>
            </a:r>
            <a:r>
              <a:rPr lang="it-IT" i="1" dirty="0" err="1"/>
              <a:t>means</a:t>
            </a:r>
            <a:r>
              <a:rPr lang="it-IT" i="1" dirty="0"/>
              <a:t> information </a:t>
            </a:r>
            <a:r>
              <a:rPr lang="it-IT" i="1" dirty="0" err="1" smtClean="0"/>
              <a:t>stating</a:t>
            </a:r>
            <a:r>
              <a:rPr lang="it-IT" i="1" dirty="0" smtClean="0"/>
              <a:t> the</a:t>
            </a:r>
            <a:r>
              <a:rPr lang="it-IT" i="1" dirty="0"/>
              <a:t>:</a:t>
            </a:r>
          </a:p>
          <a:p>
            <a:r>
              <a:rPr lang="it-IT" i="1" dirty="0"/>
              <a:t>(a</a:t>
            </a:r>
            <a:r>
              <a:rPr lang="it-IT" i="1" dirty="0" smtClean="0"/>
              <a:t>) </a:t>
            </a:r>
            <a:r>
              <a:rPr lang="it-IT" i="1" dirty="0" err="1" smtClean="0"/>
              <a:t>energy</a:t>
            </a:r>
            <a:r>
              <a:rPr lang="it-IT" i="1" dirty="0" smtClean="0"/>
              <a:t> </a:t>
            </a:r>
            <a:r>
              <a:rPr lang="it-IT" i="1" dirty="0" err="1"/>
              <a:t>value</a:t>
            </a:r>
            <a:r>
              <a:rPr lang="it-IT" i="1" dirty="0"/>
              <a:t>; or</a:t>
            </a:r>
          </a:p>
          <a:p>
            <a:r>
              <a:rPr lang="en-US" i="1" dirty="0"/>
              <a:t>(b) energy value and one or more of </a:t>
            </a:r>
            <a:r>
              <a:rPr lang="en-US" i="1" dirty="0" smtClean="0"/>
              <a:t>the following </a:t>
            </a:r>
            <a:r>
              <a:rPr lang="en-US" i="1" dirty="0"/>
              <a:t>nutrients only: fat (</a:t>
            </a:r>
            <a:r>
              <a:rPr lang="en-US" i="1" dirty="0" smtClean="0"/>
              <a:t>saturates, </a:t>
            </a:r>
            <a:r>
              <a:rPr lang="it-IT" i="1" dirty="0" smtClean="0"/>
              <a:t>mono-</a:t>
            </a:r>
            <a:r>
              <a:rPr lang="it-IT" i="1" dirty="0" err="1" smtClean="0"/>
              <a:t>unsaturated</a:t>
            </a:r>
            <a:r>
              <a:rPr lang="it-IT" i="1" dirty="0"/>
              <a:t>, </a:t>
            </a:r>
            <a:r>
              <a:rPr lang="it-IT" i="1" dirty="0" err="1"/>
              <a:t>polyunsaturated</a:t>
            </a:r>
            <a:r>
              <a:rPr lang="it-IT" i="1" dirty="0" smtClean="0"/>
              <a:t>), </a:t>
            </a:r>
            <a:r>
              <a:rPr lang="it-IT" i="1" dirty="0" err="1" smtClean="0"/>
              <a:t>carbohydrate</a:t>
            </a:r>
            <a:r>
              <a:rPr lang="it-IT" i="1" dirty="0" smtClean="0"/>
              <a:t> </a:t>
            </a:r>
            <a:r>
              <a:rPr lang="it-IT" i="1" dirty="0"/>
              <a:t>(</a:t>
            </a:r>
            <a:r>
              <a:rPr lang="it-IT" i="1" dirty="0" err="1"/>
              <a:t>sugars</a:t>
            </a:r>
            <a:r>
              <a:rPr lang="it-IT" i="1" dirty="0"/>
              <a:t>, </a:t>
            </a:r>
            <a:r>
              <a:rPr lang="it-IT" i="1" dirty="0" err="1"/>
              <a:t>polyols</a:t>
            </a:r>
            <a:r>
              <a:rPr lang="it-IT" i="1" dirty="0"/>
              <a:t>, </a:t>
            </a:r>
            <a:r>
              <a:rPr lang="it-IT" i="1" dirty="0" err="1"/>
              <a:t>starch</a:t>
            </a:r>
            <a:r>
              <a:rPr lang="it-IT" i="1" dirty="0" smtClean="0"/>
              <a:t>), </a:t>
            </a:r>
            <a:r>
              <a:rPr lang="en-US" i="1" dirty="0" smtClean="0"/>
              <a:t>salt</a:t>
            </a:r>
            <a:r>
              <a:rPr lang="en-US" i="1" dirty="0"/>
              <a:t>, </a:t>
            </a:r>
            <a:r>
              <a:rPr lang="en-US" i="1" dirty="0" err="1"/>
              <a:t>fibre</a:t>
            </a:r>
            <a:r>
              <a:rPr lang="en-US" i="1" dirty="0"/>
              <a:t>, protein, any of the vitamins </a:t>
            </a:r>
            <a:r>
              <a:rPr lang="en-US" i="1" dirty="0" smtClean="0"/>
              <a:t>or minerals </a:t>
            </a:r>
            <a:r>
              <a:rPr lang="en-US" i="1" dirty="0"/>
              <a:t>listed in point 1 of Part A of</a:t>
            </a:r>
          </a:p>
          <a:p>
            <a:r>
              <a:rPr lang="it-IT" i="1" dirty="0" err="1"/>
              <a:t>Annex</a:t>
            </a:r>
            <a:r>
              <a:rPr lang="it-IT" i="1" dirty="0"/>
              <a:t> XIII </a:t>
            </a:r>
            <a:r>
              <a:rPr lang="it-IT" i="1" dirty="0" smtClean="0"/>
              <a:t>(…)</a:t>
            </a:r>
            <a:endParaRPr lang="it-IT" i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19394" y="3845947"/>
            <a:ext cx="8602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Codex</a:t>
            </a:r>
            <a:r>
              <a:rPr lang="it-IT" b="1" dirty="0"/>
              <a:t> - General Guide </a:t>
            </a:r>
            <a:r>
              <a:rPr lang="it-IT" b="1" dirty="0" smtClean="0"/>
              <a:t>on </a:t>
            </a:r>
            <a:r>
              <a:rPr lang="it-IT" b="1" dirty="0" err="1" smtClean="0"/>
              <a:t>Nutrition</a:t>
            </a:r>
            <a:r>
              <a:rPr lang="it-IT" b="1" dirty="0" smtClean="0"/>
              <a:t> </a:t>
            </a:r>
            <a:r>
              <a:rPr lang="it-IT" b="1" dirty="0" err="1"/>
              <a:t>labelling</a:t>
            </a:r>
            <a:r>
              <a:rPr lang="it-IT" b="1" dirty="0"/>
              <a:t> (1985</a:t>
            </a:r>
            <a:r>
              <a:rPr lang="it-IT" b="1" dirty="0" smtClean="0"/>
              <a:t>)</a:t>
            </a:r>
          </a:p>
          <a:p>
            <a:r>
              <a:rPr lang="en-US" i="1" dirty="0"/>
              <a:t>2.1 </a:t>
            </a:r>
            <a:r>
              <a:rPr lang="en-US" b="1" i="1" dirty="0"/>
              <a:t>Nutrition labelling </a:t>
            </a:r>
            <a:r>
              <a:rPr lang="en-US" i="1" dirty="0"/>
              <a:t>is a </a:t>
            </a:r>
            <a:r>
              <a:rPr lang="en-US" i="1" dirty="0" smtClean="0"/>
              <a:t>description intended </a:t>
            </a:r>
            <a:r>
              <a:rPr lang="en-US" i="1" dirty="0"/>
              <a:t>to inform the consumer of</a:t>
            </a:r>
          </a:p>
          <a:p>
            <a:r>
              <a:rPr lang="en-US" i="1" dirty="0"/>
              <a:t>nutritional properties of a </a:t>
            </a:r>
            <a:r>
              <a:rPr lang="en-US" i="1" dirty="0" smtClean="0"/>
              <a:t>food.</a:t>
            </a:r>
          </a:p>
          <a:p>
            <a:r>
              <a:rPr lang="en-US" i="1" dirty="0" smtClean="0"/>
              <a:t>2.2 </a:t>
            </a:r>
            <a:r>
              <a:rPr lang="en-US" i="1" dirty="0"/>
              <a:t>Nutrition labelling consists of </a:t>
            </a:r>
            <a:r>
              <a:rPr lang="en-US" i="1" dirty="0" smtClean="0"/>
              <a:t>two </a:t>
            </a:r>
            <a:r>
              <a:rPr lang="it-IT" i="1" dirty="0" err="1" smtClean="0"/>
              <a:t>components</a:t>
            </a:r>
            <a:r>
              <a:rPr lang="it-IT" i="1" dirty="0"/>
              <a:t>: (a) </a:t>
            </a:r>
            <a:r>
              <a:rPr lang="it-IT" i="1" dirty="0" err="1"/>
              <a:t>nutrient</a:t>
            </a:r>
            <a:r>
              <a:rPr lang="it-IT" i="1" dirty="0"/>
              <a:t> </a:t>
            </a:r>
            <a:r>
              <a:rPr lang="it-IT" i="1" dirty="0" err="1"/>
              <a:t>declaration</a:t>
            </a:r>
            <a:r>
              <a:rPr lang="it-IT" i="1" dirty="0"/>
              <a:t>;</a:t>
            </a:r>
          </a:p>
          <a:p>
            <a:r>
              <a:rPr lang="it-IT" i="1" dirty="0"/>
              <a:t>(b) </a:t>
            </a:r>
            <a:r>
              <a:rPr lang="it-IT" i="1" dirty="0" err="1"/>
              <a:t>supplementary</a:t>
            </a:r>
            <a:r>
              <a:rPr lang="it-IT" i="1" dirty="0"/>
              <a:t> </a:t>
            </a:r>
            <a:r>
              <a:rPr lang="it-IT" i="1" dirty="0" err="1" smtClean="0"/>
              <a:t>nutrition</a:t>
            </a:r>
            <a:r>
              <a:rPr lang="it-IT" i="1" dirty="0" smtClean="0"/>
              <a:t> information</a:t>
            </a:r>
            <a:r>
              <a:rPr lang="it-IT" i="1" dirty="0"/>
              <a:t>.</a:t>
            </a:r>
          </a:p>
          <a:p>
            <a:r>
              <a:rPr lang="it-IT" i="1" dirty="0"/>
              <a:t>2.3 </a:t>
            </a:r>
            <a:r>
              <a:rPr lang="it-IT" b="1" i="1" dirty="0" err="1"/>
              <a:t>Nutrient</a:t>
            </a:r>
            <a:r>
              <a:rPr lang="it-IT" b="1" i="1" dirty="0"/>
              <a:t> </a:t>
            </a:r>
            <a:r>
              <a:rPr lang="it-IT" b="1" i="1" dirty="0" err="1"/>
              <a:t>declaration</a:t>
            </a:r>
            <a:r>
              <a:rPr lang="it-IT" b="1" i="1" dirty="0"/>
              <a:t> </a:t>
            </a:r>
            <a:r>
              <a:rPr lang="it-IT" i="1" dirty="0" err="1"/>
              <a:t>means</a:t>
            </a:r>
            <a:r>
              <a:rPr lang="it-IT" i="1" dirty="0"/>
              <a:t> </a:t>
            </a:r>
            <a:r>
              <a:rPr lang="it-IT" i="1" dirty="0" smtClean="0"/>
              <a:t>a </a:t>
            </a:r>
            <a:r>
              <a:rPr lang="en-US" i="1" dirty="0" smtClean="0"/>
              <a:t>standardized </a:t>
            </a:r>
            <a:r>
              <a:rPr lang="en-US" i="1" dirty="0"/>
              <a:t>statement or listing </a:t>
            </a:r>
            <a:r>
              <a:rPr lang="en-US" i="1" dirty="0" smtClean="0"/>
              <a:t>of the </a:t>
            </a:r>
            <a:r>
              <a:rPr lang="en-US" i="1" dirty="0"/>
              <a:t>nutrient content of a food.</a:t>
            </a:r>
            <a:endParaRPr lang="it-IT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/>
              <a:t>L</a:t>
            </a:r>
            <a:r>
              <a:rPr lang="it-IT" sz="3600" b="1" i="1" dirty="0" err="1" smtClean="0"/>
              <a:t>abelling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236960"/>
            <a:ext cx="8496944" cy="541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i="1" dirty="0" smtClean="0"/>
              <a:t>EC 1169/2011 – MANDATORY </a:t>
            </a:r>
          </a:p>
          <a:p>
            <a:endParaRPr lang="it-IT" dirty="0"/>
          </a:p>
          <a:p>
            <a:r>
              <a:rPr lang="en-US" dirty="0" smtClean="0"/>
              <a:t>1</a:t>
            </a:r>
            <a:r>
              <a:rPr lang="en-US" dirty="0"/>
              <a:t>. The mandatory nutrition declaration shall include the following: </a:t>
            </a:r>
          </a:p>
          <a:p>
            <a:r>
              <a:rPr lang="it-IT" dirty="0"/>
              <a:t>(a)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; and </a:t>
            </a:r>
          </a:p>
          <a:p>
            <a:r>
              <a:rPr lang="en-US" dirty="0"/>
              <a:t>(b) the amounts of fat, saturates, carbohydrate, sugars, protein and salt.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The content of the mandatory nutrition declaration referred to in paragraph 1 may be supplemented with an indication of the amounts of one or more of the following: </a:t>
            </a:r>
          </a:p>
          <a:p>
            <a:r>
              <a:rPr lang="it-IT" dirty="0"/>
              <a:t>(a) mono-</a:t>
            </a:r>
            <a:r>
              <a:rPr lang="it-IT" dirty="0" err="1"/>
              <a:t>unsaturates</a:t>
            </a:r>
            <a:r>
              <a:rPr lang="it-IT" dirty="0"/>
              <a:t>; </a:t>
            </a:r>
          </a:p>
          <a:p>
            <a:r>
              <a:rPr lang="it-IT" dirty="0"/>
              <a:t>(b) </a:t>
            </a:r>
            <a:r>
              <a:rPr lang="it-IT" dirty="0" err="1"/>
              <a:t>polyunsaturates</a:t>
            </a:r>
            <a:r>
              <a:rPr lang="it-IT" dirty="0"/>
              <a:t>; </a:t>
            </a:r>
          </a:p>
          <a:p>
            <a:r>
              <a:rPr lang="it-IT" dirty="0"/>
              <a:t>(c) </a:t>
            </a:r>
            <a:r>
              <a:rPr lang="it-IT" dirty="0" err="1"/>
              <a:t>polyols</a:t>
            </a:r>
            <a:r>
              <a:rPr lang="it-IT" dirty="0"/>
              <a:t>; </a:t>
            </a:r>
          </a:p>
          <a:p>
            <a:r>
              <a:rPr lang="it-IT" dirty="0"/>
              <a:t>(d) </a:t>
            </a:r>
            <a:r>
              <a:rPr lang="it-IT" dirty="0" err="1"/>
              <a:t>starch</a:t>
            </a:r>
            <a:r>
              <a:rPr lang="it-IT" dirty="0"/>
              <a:t>; </a:t>
            </a:r>
          </a:p>
          <a:p>
            <a:r>
              <a:rPr lang="it-IT" dirty="0"/>
              <a:t>(e) fibre; </a:t>
            </a:r>
          </a:p>
          <a:p>
            <a:r>
              <a:rPr lang="en-US" dirty="0"/>
              <a:t>(f) any of the vitamins or minerals listed in point 1 of Part A of Annex XIII, and present in significant amounts as defined in point 2 of Part A of Annex XIII.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</a:t>
            </a:r>
            <a:r>
              <a:rPr lang="en-US" dirty="0"/>
              <a:t>appropriate, a statement indicating that the salt content is exclusively due to the presence of naturally occurring sodium may appear in close proximity to the nutrition declaration. </a:t>
            </a: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35740" y="206262"/>
            <a:ext cx="8229600" cy="69679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labelling</a:t>
            </a:r>
            <a:r>
              <a:rPr lang="it-IT" dirty="0" smtClean="0"/>
              <a:t>: </a:t>
            </a:r>
            <a:r>
              <a:rPr lang="it-IT" dirty="0" err="1" smtClean="0"/>
              <a:t>definitions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08550" y="1347530"/>
            <a:ext cx="8539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 (FDA)</a:t>
            </a:r>
          </a:p>
          <a:p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www.fda.gov/Food/LabelingNutrition/default.htm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- No </a:t>
            </a:r>
            <a:r>
              <a:rPr lang="it-IT" sz="2000" dirty="0" err="1" smtClean="0"/>
              <a:t>main</a:t>
            </a:r>
            <a:r>
              <a:rPr lang="it-IT" sz="2000" dirty="0" smtClean="0"/>
              <a:t> </a:t>
            </a:r>
            <a:r>
              <a:rPr lang="it-IT" sz="2000" dirty="0" err="1" smtClean="0"/>
              <a:t>definitions</a:t>
            </a:r>
            <a:endParaRPr lang="it-IT" sz="2000" dirty="0" smtClean="0"/>
          </a:p>
          <a:p>
            <a:r>
              <a:rPr lang="it-IT" sz="2000" dirty="0" smtClean="0"/>
              <a:t>- Guide for </a:t>
            </a:r>
            <a:r>
              <a:rPr lang="it-IT" sz="2000" dirty="0" err="1" smtClean="0"/>
              <a:t>food</a:t>
            </a:r>
            <a:r>
              <a:rPr lang="it-IT" sz="2000" dirty="0" smtClean="0"/>
              <a:t> </a:t>
            </a:r>
            <a:r>
              <a:rPr lang="it-IT" sz="2000" dirty="0" err="1" smtClean="0"/>
              <a:t>labelling</a:t>
            </a:r>
            <a:r>
              <a:rPr lang="it-IT" sz="2000" dirty="0" smtClean="0"/>
              <a:t> (2013)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3268" y="320317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Codex</a:t>
            </a:r>
            <a:r>
              <a:rPr lang="it-IT" sz="2000" b="1" dirty="0"/>
              <a:t> - General Standard </a:t>
            </a:r>
            <a:r>
              <a:rPr lang="it-IT" sz="2000" b="1" dirty="0" smtClean="0"/>
              <a:t>for </a:t>
            </a:r>
            <a:r>
              <a:rPr lang="en-US" sz="2000" b="1" dirty="0" smtClean="0"/>
              <a:t>labelling </a:t>
            </a:r>
            <a:r>
              <a:rPr lang="en-US" sz="2000" b="1" dirty="0"/>
              <a:t>of pre-packed foods (1985</a:t>
            </a:r>
            <a:r>
              <a:rPr lang="en-US" sz="2000" b="1" dirty="0" smtClean="0"/>
              <a:t>)</a:t>
            </a:r>
          </a:p>
          <a:p>
            <a:endParaRPr lang="en-US" sz="2000" dirty="0"/>
          </a:p>
          <a:p>
            <a:r>
              <a:rPr lang="it-IT" sz="2000" b="1" i="1" dirty="0"/>
              <a:t>‘</a:t>
            </a:r>
            <a:r>
              <a:rPr lang="it-IT" sz="2000" b="1" i="1" dirty="0" err="1"/>
              <a:t>Labelling</a:t>
            </a:r>
            <a:r>
              <a:rPr lang="it-IT" sz="2000" b="1" i="1" dirty="0"/>
              <a:t>’ </a:t>
            </a:r>
            <a:r>
              <a:rPr lang="it-IT" sz="2000" i="1" dirty="0" err="1"/>
              <a:t>includes</a:t>
            </a:r>
            <a:r>
              <a:rPr lang="it-IT" sz="2000" i="1" dirty="0"/>
              <a:t> </a:t>
            </a:r>
            <a:r>
              <a:rPr lang="it-IT" sz="2000" i="1" dirty="0" err="1"/>
              <a:t>any</a:t>
            </a:r>
            <a:r>
              <a:rPr lang="it-IT" sz="2000" i="1" dirty="0"/>
              <a:t> </a:t>
            </a:r>
            <a:r>
              <a:rPr lang="it-IT" sz="2000" i="1" dirty="0" err="1"/>
              <a:t>written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printed or graphic matter that is</a:t>
            </a:r>
          </a:p>
          <a:p>
            <a:r>
              <a:rPr lang="it-IT" sz="2000" i="1" dirty="0" err="1"/>
              <a:t>present</a:t>
            </a:r>
            <a:r>
              <a:rPr lang="it-IT" sz="2000" i="1" dirty="0"/>
              <a:t> on the </a:t>
            </a:r>
            <a:r>
              <a:rPr lang="it-IT" sz="2000" i="1" dirty="0" err="1"/>
              <a:t>label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accompanies the food, or is</a:t>
            </a:r>
          </a:p>
          <a:p>
            <a:r>
              <a:rPr lang="it-IT" sz="2000" i="1" dirty="0" err="1"/>
              <a:t>displayed</a:t>
            </a:r>
            <a:r>
              <a:rPr lang="it-IT" sz="2000" i="1" dirty="0"/>
              <a:t> </a:t>
            </a:r>
            <a:r>
              <a:rPr lang="it-IT" sz="2000" i="1" dirty="0" err="1"/>
              <a:t>near</a:t>
            </a:r>
            <a:r>
              <a:rPr lang="it-IT" sz="2000" i="1" dirty="0"/>
              <a:t> the </a:t>
            </a:r>
            <a:r>
              <a:rPr lang="it-IT" sz="2000" i="1" dirty="0" err="1"/>
              <a:t>food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including that for the purpose of</a:t>
            </a:r>
          </a:p>
          <a:p>
            <a:r>
              <a:rPr lang="en-US" sz="2000" i="1" dirty="0"/>
              <a:t>promoting its sale or disposal</a:t>
            </a:r>
            <a:endParaRPr lang="it-IT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4550540" y="3789040"/>
            <a:ext cx="4302621" cy="2276456"/>
            <a:chOff x="4724945" y="4365104"/>
            <a:chExt cx="4302621" cy="227645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945" y="4365104"/>
              <a:ext cx="4302621" cy="227645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5076056" y="4581128"/>
              <a:ext cx="1800200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850" y="1052513"/>
            <a:ext cx="8496300" cy="4862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t-IT" sz="2200" dirty="0"/>
              <a:t>Nutrients are listed as amount: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per 100g or 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per serving or 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both.</a:t>
            </a:r>
          </a:p>
          <a:p>
            <a:r>
              <a:rPr lang="en-GB" altLang="it-IT" sz="2200" dirty="0"/>
              <a:t>Energy is listed in kilocalories or </a:t>
            </a:r>
            <a:r>
              <a:rPr lang="en-GB" altLang="it-IT" sz="2200" dirty="0" smtClean="0"/>
              <a:t>kilojoules</a:t>
            </a:r>
          </a:p>
          <a:p>
            <a:r>
              <a:rPr lang="en-GB" altLang="it-IT" sz="2200" dirty="0" smtClean="0"/>
              <a:t>For some nutrients they are referred to </a:t>
            </a:r>
            <a:r>
              <a:rPr lang="en-GB" altLang="it-IT" sz="2200" dirty="0" smtClean="0"/>
              <a:t>GDAs = </a:t>
            </a:r>
            <a:r>
              <a:rPr lang="en-GB" altLang="it-IT" sz="2200" dirty="0"/>
              <a:t> </a:t>
            </a:r>
            <a:r>
              <a:rPr lang="en-GB" altLang="it-IT" sz="2200" dirty="0" smtClean="0"/>
              <a:t>Guideline </a:t>
            </a:r>
            <a:r>
              <a:rPr lang="en-GB" altLang="it-IT" sz="2200" dirty="0" smtClean="0"/>
              <a:t>Daily Amounts </a:t>
            </a:r>
          </a:p>
          <a:p>
            <a:pPr>
              <a:spcBef>
                <a:spcPts val="128"/>
              </a:spcBef>
            </a:pPr>
            <a:r>
              <a:rPr lang="en-GB" altLang="it-IT" sz="2200" dirty="0" smtClean="0"/>
              <a:t>G.D.A.s:  (%) </a:t>
            </a:r>
            <a:r>
              <a:rPr lang="en-GB" altLang="it-IT" sz="2200" dirty="0" smtClean="0"/>
              <a:t>of the amount of a nutrient that you are recommended to consume daily is provided by a portion of the product.  </a:t>
            </a:r>
          </a:p>
          <a:p>
            <a:pPr>
              <a:spcBef>
                <a:spcPts val="128"/>
              </a:spcBef>
            </a:pPr>
            <a:r>
              <a:rPr lang="en-GB" altLang="it-IT" sz="2200" dirty="0" smtClean="0"/>
              <a:t>G.D.A.s found on the food label are based on the recommendations for an average adult or child of healthy weight and average activity level. </a:t>
            </a:r>
            <a:endParaRPr lang="en-GB" altLang="it-IT" sz="2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460851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38740"/>
            <a:ext cx="7758344" cy="4754555"/>
          </a:xfrm>
          <a:prstGeom prst="rect">
            <a:avLst/>
          </a:prstGeom>
        </p:spPr>
      </p:pic>
      <p:pic>
        <p:nvPicPr>
          <p:cNvPr id="1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8130"/>
            <a:ext cx="6817297" cy="5772804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96076"/>
            <a:ext cx="6153150" cy="4514850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98901"/>
            <a:ext cx="7272808" cy="40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Exemption</a:t>
            </a:r>
            <a:r>
              <a:rPr lang="it-IT" sz="3600" b="1" i="1" dirty="0" smtClean="0"/>
              <a:t> to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685" y="1039672"/>
            <a:ext cx="877038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following products are exempted from </a:t>
            </a:r>
            <a:r>
              <a:rPr lang="en-US" b="1" dirty="0" smtClean="0"/>
              <a:t>mandatory nutrition </a:t>
            </a:r>
            <a:r>
              <a:rPr lang="en-US" b="1" dirty="0"/>
              <a:t>labelling, except when a nutrition or a </a:t>
            </a:r>
            <a:r>
              <a:rPr lang="en-US" b="1" dirty="0" smtClean="0"/>
              <a:t>health </a:t>
            </a:r>
            <a:r>
              <a:rPr lang="it-IT" b="1" dirty="0" err="1" smtClean="0"/>
              <a:t>claim</a:t>
            </a:r>
            <a:r>
              <a:rPr lang="it-IT" b="1" dirty="0" smtClean="0"/>
              <a:t> </a:t>
            </a:r>
            <a:r>
              <a:rPr lang="it-IT" b="1" dirty="0" err="1"/>
              <a:t>is</a:t>
            </a:r>
            <a:r>
              <a:rPr lang="it-IT" b="1" dirty="0"/>
              <a:t> made</a:t>
            </a:r>
            <a:r>
              <a:rPr lang="it-IT" b="1" dirty="0" smtClean="0"/>
              <a:t>:</a:t>
            </a:r>
            <a:endParaRPr lang="it-IT" b="1" dirty="0"/>
          </a:p>
          <a:p>
            <a:r>
              <a:rPr lang="en-US" sz="1300" b="1" dirty="0"/>
              <a:t>1. </a:t>
            </a:r>
            <a:r>
              <a:rPr lang="en-US" sz="1300" dirty="0"/>
              <a:t>Unprocessed products that comprise a </a:t>
            </a:r>
            <a:r>
              <a:rPr lang="en-US" sz="1300" dirty="0" smtClean="0"/>
              <a:t>single ingredient </a:t>
            </a:r>
            <a:r>
              <a:rPr lang="en-US" sz="1300" dirty="0"/>
              <a:t>or category of ingredients;</a:t>
            </a:r>
          </a:p>
          <a:p>
            <a:r>
              <a:rPr lang="en-US" sz="1300" b="1" dirty="0"/>
              <a:t>2. </a:t>
            </a:r>
            <a:r>
              <a:rPr lang="en-US" sz="1300" dirty="0"/>
              <a:t>Processed products which the only </a:t>
            </a:r>
            <a:r>
              <a:rPr lang="en-US" sz="1300" dirty="0" smtClean="0"/>
              <a:t>processing they </a:t>
            </a:r>
            <a:r>
              <a:rPr lang="en-US" sz="1300" dirty="0"/>
              <a:t>have been subjected to is maturing </a:t>
            </a:r>
            <a:r>
              <a:rPr lang="en-US" sz="1300" dirty="0" smtClean="0"/>
              <a:t>and that </a:t>
            </a:r>
            <a:r>
              <a:rPr lang="en-US" sz="1300" dirty="0"/>
              <a:t>comprise a single ingredient or category </a:t>
            </a:r>
            <a:r>
              <a:rPr lang="en-US" sz="1300" dirty="0" smtClean="0"/>
              <a:t>of </a:t>
            </a:r>
            <a:r>
              <a:rPr lang="it-IT" sz="1300" dirty="0" err="1" smtClean="0"/>
              <a:t>ingredients</a:t>
            </a:r>
            <a:r>
              <a:rPr lang="it-IT" sz="1300" dirty="0"/>
              <a:t>;</a:t>
            </a:r>
          </a:p>
          <a:p>
            <a:r>
              <a:rPr lang="en-US" sz="1300" b="1" dirty="0"/>
              <a:t>3. </a:t>
            </a:r>
            <a:r>
              <a:rPr lang="en-US" sz="1300" dirty="0"/>
              <a:t>Waters intended for human </a:t>
            </a:r>
            <a:r>
              <a:rPr lang="en-US" sz="1300" dirty="0" smtClean="0"/>
              <a:t>consumption, including </a:t>
            </a:r>
            <a:r>
              <a:rPr lang="en-US" sz="1300" dirty="0"/>
              <a:t>those where the only added </a:t>
            </a:r>
            <a:r>
              <a:rPr lang="en-US" sz="1300" dirty="0" err="1" smtClean="0"/>
              <a:t>ingredientsare</a:t>
            </a:r>
            <a:r>
              <a:rPr lang="en-US" sz="1300" dirty="0" smtClean="0"/>
              <a:t> </a:t>
            </a:r>
            <a:r>
              <a:rPr lang="en-US" sz="1300" dirty="0"/>
              <a:t>carbon dioxide and/or </a:t>
            </a:r>
            <a:r>
              <a:rPr lang="en-US" sz="1300" dirty="0" err="1"/>
              <a:t>flavourings</a:t>
            </a:r>
            <a:r>
              <a:rPr lang="en-US" sz="1300" dirty="0"/>
              <a:t>;</a:t>
            </a:r>
          </a:p>
          <a:p>
            <a:r>
              <a:rPr lang="en-US" sz="1300" b="1" dirty="0"/>
              <a:t>4. </a:t>
            </a:r>
            <a:r>
              <a:rPr lang="en-US" sz="1300" dirty="0"/>
              <a:t>A herb, a spice or mixtures thereof;</a:t>
            </a:r>
          </a:p>
          <a:p>
            <a:r>
              <a:rPr lang="en-US" sz="1300" b="1" dirty="0"/>
              <a:t>5. </a:t>
            </a:r>
            <a:r>
              <a:rPr lang="en-US" sz="1300" dirty="0"/>
              <a:t>Salt and salt substitutes;</a:t>
            </a:r>
          </a:p>
          <a:p>
            <a:r>
              <a:rPr lang="it-IT" sz="1300" b="1" dirty="0"/>
              <a:t>6. </a:t>
            </a:r>
            <a:r>
              <a:rPr lang="it-IT" sz="1300" dirty="0" err="1"/>
              <a:t>Table</a:t>
            </a:r>
            <a:r>
              <a:rPr lang="it-IT" sz="1300" dirty="0"/>
              <a:t> top </a:t>
            </a:r>
            <a:r>
              <a:rPr lang="it-IT" sz="1300" dirty="0" err="1"/>
              <a:t>sweeteners</a:t>
            </a:r>
            <a:r>
              <a:rPr lang="it-IT" sz="1300" dirty="0"/>
              <a:t>;</a:t>
            </a:r>
          </a:p>
          <a:p>
            <a:r>
              <a:rPr lang="en-US" sz="1300" b="1" dirty="0"/>
              <a:t>7. </a:t>
            </a:r>
            <a:r>
              <a:rPr lang="en-US" sz="1300" dirty="0"/>
              <a:t>Coffee extracts and chicory extracts, </a:t>
            </a:r>
            <a:r>
              <a:rPr lang="en-US" sz="1300" dirty="0" smtClean="0"/>
              <a:t>whole or </a:t>
            </a:r>
            <a:r>
              <a:rPr lang="en-US" sz="1300" dirty="0"/>
              <a:t>milled coffee beans and whole or </a:t>
            </a:r>
            <a:r>
              <a:rPr lang="en-US" sz="1300" dirty="0" smtClean="0"/>
              <a:t>milled </a:t>
            </a:r>
            <a:r>
              <a:rPr lang="it-IT" sz="1300" dirty="0" err="1" smtClean="0"/>
              <a:t>decaffeinated</a:t>
            </a:r>
            <a:r>
              <a:rPr lang="it-IT" sz="1300" dirty="0" smtClean="0"/>
              <a:t> </a:t>
            </a:r>
            <a:r>
              <a:rPr lang="it-IT" sz="1300" dirty="0"/>
              <a:t>coffee </a:t>
            </a:r>
            <a:r>
              <a:rPr lang="it-IT" sz="1300" dirty="0" err="1"/>
              <a:t>beans</a:t>
            </a:r>
            <a:r>
              <a:rPr lang="it-IT" sz="1300" dirty="0"/>
              <a:t>;</a:t>
            </a:r>
          </a:p>
          <a:p>
            <a:r>
              <a:rPr lang="en-US" sz="1300" b="1" dirty="0"/>
              <a:t>8. </a:t>
            </a:r>
            <a:r>
              <a:rPr lang="en-US" sz="1300" dirty="0"/>
              <a:t>Herbal and fruit infusions, tea, decaffeinated </a:t>
            </a:r>
            <a:r>
              <a:rPr lang="en-US" sz="1300" dirty="0" smtClean="0"/>
              <a:t>tea, instant </a:t>
            </a:r>
            <a:r>
              <a:rPr lang="en-US" sz="1300" dirty="0"/>
              <a:t>or soluble tea or tea extract, </a:t>
            </a:r>
            <a:r>
              <a:rPr lang="en-US" sz="1300" dirty="0" smtClean="0"/>
              <a:t>decaffeinated instant </a:t>
            </a:r>
            <a:r>
              <a:rPr lang="en-US" sz="1300" dirty="0"/>
              <a:t>or soluble tea or tea extract, which do </a:t>
            </a:r>
            <a:r>
              <a:rPr lang="en-US" sz="1300" dirty="0" smtClean="0"/>
              <a:t>not contain </a:t>
            </a:r>
            <a:r>
              <a:rPr lang="en-US" sz="1300" dirty="0"/>
              <a:t>other added ingredients than </a:t>
            </a:r>
            <a:r>
              <a:rPr lang="en-US" sz="1300" dirty="0" err="1" smtClean="0"/>
              <a:t>flavourings</a:t>
            </a:r>
            <a:r>
              <a:rPr lang="en-US" sz="1300" dirty="0" smtClean="0"/>
              <a:t> which </a:t>
            </a:r>
            <a:r>
              <a:rPr lang="en-US" sz="1300" dirty="0"/>
              <a:t>do not modify the nutritional value of the tea;</a:t>
            </a:r>
          </a:p>
          <a:p>
            <a:r>
              <a:rPr lang="en-US" sz="1300" b="1" dirty="0"/>
              <a:t>9. </a:t>
            </a:r>
            <a:r>
              <a:rPr lang="en-US" sz="1300" dirty="0"/>
              <a:t>Fermented vinegars and substitutes for vinegar</a:t>
            </a:r>
            <a:r>
              <a:rPr lang="en-US" sz="1300" dirty="0" smtClean="0"/>
              <a:t>,</a:t>
            </a:r>
            <a:r>
              <a:rPr lang="en-US" sz="1300" dirty="0"/>
              <a:t> including those where the only added </a:t>
            </a:r>
            <a:r>
              <a:rPr lang="en-US" sz="1300" dirty="0" smtClean="0"/>
              <a:t>ingredients </a:t>
            </a:r>
            <a:r>
              <a:rPr lang="it-IT" sz="1300" dirty="0" smtClean="0"/>
              <a:t>are </a:t>
            </a:r>
            <a:r>
              <a:rPr lang="it-IT" sz="1300" dirty="0" err="1"/>
              <a:t>flavourings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10. </a:t>
            </a:r>
            <a:r>
              <a:rPr lang="it-IT" sz="1300" dirty="0" err="1"/>
              <a:t>Flavourings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11. </a:t>
            </a:r>
            <a:r>
              <a:rPr lang="it-IT" sz="1300" dirty="0" err="1"/>
              <a:t>Food</a:t>
            </a:r>
            <a:r>
              <a:rPr lang="it-IT" sz="1300" dirty="0"/>
              <a:t> </a:t>
            </a:r>
            <a:r>
              <a:rPr lang="it-IT" sz="1300" dirty="0" err="1"/>
              <a:t>additives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12. </a:t>
            </a:r>
            <a:r>
              <a:rPr lang="it-IT" sz="1300" dirty="0"/>
              <a:t>Processing aids;</a:t>
            </a:r>
          </a:p>
          <a:p>
            <a:r>
              <a:rPr lang="it-IT" sz="1300" b="1" dirty="0"/>
              <a:t>13. </a:t>
            </a:r>
            <a:r>
              <a:rPr lang="it-IT" sz="1300" dirty="0" err="1"/>
              <a:t>Food</a:t>
            </a:r>
            <a:r>
              <a:rPr lang="it-IT" sz="1300" dirty="0"/>
              <a:t> </a:t>
            </a:r>
            <a:r>
              <a:rPr lang="it-IT" sz="1300" dirty="0" err="1"/>
              <a:t>enzymes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14. </a:t>
            </a:r>
            <a:r>
              <a:rPr lang="it-IT" sz="1300" dirty="0"/>
              <a:t>Gelatine;</a:t>
            </a:r>
          </a:p>
          <a:p>
            <a:r>
              <a:rPr lang="it-IT" sz="1300" b="1" dirty="0"/>
              <a:t>15. </a:t>
            </a:r>
            <a:r>
              <a:rPr lang="it-IT" sz="1300" dirty="0"/>
              <a:t>Jam </a:t>
            </a:r>
            <a:r>
              <a:rPr lang="it-IT" sz="1300" dirty="0" err="1"/>
              <a:t>setting</a:t>
            </a:r>
            <a:r>
              <a:rPr lang="it-IT" sz="1300" dirty="0"/>
              <a:t> </a:t>
            </a:r>
            <a:r>
              <a:rPr lang="it-IT" sz="1300" dirty="0" err="1"/>
              <a:t>compounds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16. </a:t>
            </a:r>
            <a:r>
              <a:rPr lang="it-IT" sz="1300" dirty="0" err="1"/>
              <a:t>Yeast</a:t>
            </a:r>
            <a:r>
              <a:rPr lang="it-IT" sz="1300" dirty="0"/>
              <a:t>;</a:t>
            </a:r>
          </a:p>
          <a:p>
            <a:r>
              <a:rPr lang="it-IT" sz="1300" b="1" dirty="0"/>
              <a:t>17. </a:t>
            </a:r>
            <a:r>
              <a:rPr lang="it-IT" sz="1300" dirty="0"/>
              <a:t>Chewing-gums;</a:t>
            </a:r>
          </a:p>
          <a:p>
            <a:r>
              <a:rPr lang="en-US" sz="1300" b="1" dirty="0"/>
              <a:t>18. </a:t>
            </a:r>
            <a:r>
              <a:rPr lang="en-US" sz="1300" dirty="0"/>
              <a:t>Food in packaging or containers the </a:t>
            </a:r>
            <a:r>
              <a:rPr lang="en-US" sz="1300" dirty="0" smtClean="0"/>
              <a:t>largest surface </a:t>
            </a:r>
            <a:r>
              <a:rPr lang="en-US" sz="1300" dirty="0"/>
              <a:t>of which has an area of less than 25 cm2;</a:t>
            </a:r>
          </a:p>
          <a:p>
            <a:r>
              <a:rPr lang="en-US" sz="1300" b="1" dirty="0"/>
              <a:t>19. </a:t>
            </a:r>
            <a:r>
              <a:rPr lang="en-US" sz="1300" dirty="0"/>
              <a:t>Food, including handcrafted food, </a:t>
            </a:r>
            <a:r>
              <a:rPr lang="en-US" sz="1300" dirty="0" smtClean="0"/>
              <a:t>directly supplied </a:t>
            </a:r>
            <a:r>
              <a:rPr lang="en-US" sz="1300" dirty="0"/>
              <a:t>by the manufacturer of small </a:t>
            </a:r>
            <a:r>
              <a:rPr lang="en-US" sz="1300" dirty="0" smtClean="0"/>
              <a:t>quantities of </a:t>
            </a:r>
            <a:r>
              <a:rPr lang="en-US" sz="1300" dirty="0"/>
              <a:t>products to the final consumer or to </a:t>
            </a:r>
            <a:r>
              <a:rPr lang="en-US" sz="1300" dirty="0" smtClean="0"/>
              <a:t>local retail </a:t>
            </a:r>
            <a:r>
              <a:rPr lang="en-US" sz="1300" dirty="0"/>
              <a:t>establishments directly supplying the </a:t>
            </a:r>
            <a:r>
              <a:rPr lang="en-US" sz="1300" dirty="0" smtClean="0"/>
              <a:t>final </a:t>
            </a:r>
            <a:r>
              <a:rPr lang="it-IT" sz="1300" dirty="0" smtClean="0"/>
              <a:t>consumer</a:t>
            </a:r>
            <a:r>
              <a:rPr lang="it-IT" sz="1300" dirty="0"/>
              <a:t>;</a:t>
            </a:r>
          </a:p>
          <a:p>
            <a:r>
              <a:rPr lang="en-US" sz="1300" b="1" dirty="0"/>
              <a:t>20. </a:t>
            </a:r>
            <a:r>
              <a:rPr lang="en-US" sz="1300" dirty="0"/>
              <a:t>Alcoholic beverages (containing more </a:t>
            </a:r>
            <a:r>
              <a:rPr lang="en-US" sz="1300" dirty="0" smtClean="0"/>
              <a:t>than </a:t>
            </a:r>
            <a:r>
              <a:rPr lang="it-IT" sz="1300" dirty="0" smtClean="0"/>
              <a:t>1.2</a:t>
            </a:r>
            <a:r>
              <a:rPr lang="it-IT" sz="1300" dirty="0"/>
              <a:t>% </a:t>
            </a:r>
            <a:r>
              <a:rPr lang="it-IT" sz="1300" dirty="0" err="1"/>
              <a:t>alcohol</a:t>
            </a:r>
            <a:r>
              <a:rPr lang="it-IT" sz="1300" dirty="0"/>
              <a:t>);</a:t>
            </a:r>
          </a:p>
          <a:p>
            <a:r>
              <a:rPr lang="it-IT" sz="1300" b="1" dirty="0"/>
              <a:t>21. </a:t>
            </a:r>
            <a:r>
              <a:rPr lang="it-IT" sz="1300" dirty="0" smtClean="0"/>
              <a:t>Non-</a:t>
            </a:r>
            <a:r>
              <a:rPr lang="it-IT" sz="1300" dirty="0" err="1" smtClean="0"/>
              <a:t>prepacked</a:t>
            </a:r>
            <a:r>
              <a:rPr lang="it-IT" sz="1300" dirty="0" smtClean="0"/>
              <a:t> </a:t>
            </a:r>
            <a:r>
              <a:rPr lang="it-IT" sz="1300" dirty="0" err="1" smtClean="0"/>
              <a:t>foods</a:t>
            </a:r>
            <a:endParaRPr lang="it-IT" sz="1300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/>
              <a:t>Nutrition</a:t>
            </a:r>
            <a:r>
              <a:rPr lang="it-IT" sz="3600" b="1" i="1" dirty="0"/>
              <a:t> </a:t>
            </a:r>
            <a:r>
              <a:rPr lang="it-IT" sz="3600" b="1" i="1" dirty="0" err="1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FDA (US)</a:t>
            </a:r>
            <a:endParaRPr lang="en-US" sz="2400" b="1" dirty="0"/>
          </a:p>
          <a:p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16083"/>
            <a:ext cx="5119777" cy="5173102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/>
              <a:t>Nutrition</a:t>
            </a:r>
            <a:r>
              <a:rPr lang="it-IT" sz="3600" b="1" i="1" dirty="0"/>
              <a:t> </a:t>
            </a:r>
            <a:r>
              <a:rPr lang="it-IT" sz="3600" b="1" i="1" dirty="0" err="1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80" y="1043247"/>
            <a:ext cx="5257800" cy="58007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2208" y="1124745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FDA (US)</a:t>
            </a:r>
            <a:endParaRPr lang="en-US" sz="2400" b="1" dirty="0"/>
          </a:p>
          <a:p>
            <a:endParaRPr lang="it-IT" i="1" dirty="0"/>
          </a:p>
        </p:txBody>
      </p:sp>
      <p:pic>
        <p:nvPicPr>
          <p:cNvPr id="12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92944"/>
            <a:ext cx="6837169" cy="4631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9912" y="5724516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Cavalieri et al., 2015- </a:t>
            </a:r>
            <a:r>
              <a:rPr lang="it-IT" i="1" dirty="0" err="1" smtClean="0"/>
              <a:t>Food</a:t>
            </a:r>
            <a:r>
              <a:rPr lang="it-IT" i="1" dirty="0" smtClean="0"/>
              <a:t> </a:t>
            </a:r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Preference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" name="Rettangolo 1"/>
          <p:cNvSpPr/>
          <p:nvPr/>
        </p:nvSpPr>
        <p:spPr>
          <a:xfrm>
            <a:off x="1043608" y="2708920"/>
            <a:ext cx="6984776" cy="301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04713" y="1345503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“Any </a:t>
            </a:r>
            <a:r>
              <a:rPr lang="en-US" sz="2200" dirty="0"/>
              <a:t>claim which states, suggests or implies that a food has particular nutritional properties due to:</a:t>
            </a:r>
          </a:p>
          <a:p>
            <a:r>
              <a:rPr lang="en-US" sz="2200" dirty="0"/>
              <a:t>(a) the energy (calorific value) it (</a:t>
            </a:r>
            <a:r>
              <a:rPr lang="en-US" sz="2200" dirty="0" err="1"/>
              <a:t>i</a:t>
            </a:r>
            <a:r>
              <a:rPr lang="en-US" sz="2200" dirty="0"/>
              <a:t>) provides, (ii) provides at a reduced or increased rate, or (iii) does not provide, and/or</a:t>
            </a:r>
          </a:p>
          <a:p>
            <a:r>
              <a:rPr lang="en-US" sz="2200" dirty="0"/>
              <a:t>(b) the nutrients or other substances it (</a:t>
            </a:r>
            <a:r>
              <a:rPr lang="en-US" sz="2200" dirty="0" err="1"/>
              <a:t>i</a:t>
            </a:r>
            <a:r>
              <a:rPr lang="en-US" sz="2200" dirty="0"/>
              <a:t>) contains, (ii) contains in reduced or increased proportions, or (iii) does not </a:t>
            </a:r>
            <a:r>
              <a:rPr lang="en-US" sz="2200" dirty="0" smtClean="0"/>
              <a:t>contain”</a:t>
            </a:r>
            <a:endParaRPr lang="en-US" sz="2200" dirty="0"/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6280004" y="1171400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SILENT SELLER…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78873" y="48972"/>
            <a:ext cx="8229600" cy="859748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</a:t>
            </a:r>
            <a:endParaRPr lang="it-IT" sz="3600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1156" y="1096221"/>
            <a:ext cx="56029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What is and what contains a label </a:t>
            </a:r>
            <a:endParaRPr lang="en-US" sz="2200" b="1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the identity card of the food. </a:t>
            </a:r>
            <a:endParaRPr lang="en-US" sz="2000" dirty="0" smtClean="0"/>
          </a:p>
          <a:p>
            <a:r>
              <a:rPr lang="en-US" sz="2000" dirty="0" smtClean="0"/>
              <a:t>Offers complete </a:t>
            </a:r>
            <a:r>
              <a:rPr lang="en-US" sz="2000" dirty="0"/>
              <a:t>information on characteristics, ingredients, quality ingredients and quality of food products useful purchase </a:t>
            </a:r>
            <a:r>
              <a:rPr lang="en-US" sz="2000" dirty="0" smtClean="0"/>
              <a:t>choices</a:t>
            </a:r>
          </a:p>
          <a:p>
            <a:endParaRPr lang="en-US" dirty="0" smtClean="0"/>
          </a:p>
          <a:p>
            <a:r>
              <a:rPr lang="en-US" sz="2200" b="1" dirty="0" smtClean="0"/>
              <a:t>ROLE</a:t>
            </a:r>
            <a:r>
              <a:rPr lang="en-US" sz="2200" b="1" dirty="0" smtClean="0"/>
              <a:t>: </a:t>
            </a:r>
          </a:p>
          <a:p>
            <a:r>
              <a:rPr lang="en-US" sz="2000" dirty="0" smtClean="0"/>
              <a:t>- Food producers: </a:t>
            </a:r>
            <a:r>
              <a:rPr lang="en-US" sz="2000" dirty="0"/>
              <a:t>aid </a:t>
            </a:r>
            <a:r>
              <a:rPr lang="en-US" sz="2000" dirty="0" smtClean="0"/>
              <a:t>in selling </a:t>
            </a:r>
            <a:r>
              <a:rPr lang="en-US" sz="2000" dirty="0"/>
              <a:t>the </a:t>
            </a:r>
            <a:r>
              <a:rPr lang="en-US" sz="2000" dirty="0" smtClean="0"/>
              <a:t>product and to </a:t>
            </a:r>
            <a:r>
              <a:rPr lang="en-US" sz="2000" dirty="0"/>
              <a:t>inform consumers </a:t>
            </a:r>
            <a:endParaRPr lang="en-US" sz="2000" dirty="0" smtClean="0"/>
          </a:p>
          <a:p>
            <a:r>
              <a:rPr lang="en-US" sz="2000" dirty="0" smtClean="0"/>
              <a:t>- Consumers: informed choice at purchase</a:t>
            </a:r>
            <a:endParaRPr lang="it-IT" sz="2000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2915816" y="4763734"/>
            <a:ext cx="3096344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IDENTITY CARD</a:t>
            </a:r>
            <a:endParaRPr lang="it-IT" dirty="0"/>
          </a:p>
        </p:txBody>
      </p:sp>
      <p:sp>
        <p:nvSpPr>
          <p:cNvPr id="23" name="Fumetto 4 22"/>
          <p:cNvSpPr/>
          <p:nvPr/>
        </p:nvSpPr>
        <p:spPr>
          <a:xfrm>
            <a:off x="255824" y="4297097"/>
            <a:ext cx="2267744" cy="1437330"/>
          </a:xfrm>
          <a:prstGeom prst="cloudCallout">
            <a:avLst>
              <a:gd name="adj1" fmla="val 72684"/>
              <a:gd name="adj2" fmla="val 170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EXAUSTIVE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2915816" y="5455287"/>
            <a:ext cx="3096344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MARKETING TOOL</a:t>
            </a:r>
            <a:endParaRPr lang="it-IT" dirty="0"/>
          </a:p>
        </p:txBody>
      </p:sp>
      <p:pic>
        <p:nvPicPr>
          <p:cNvPr id="19" name="Picture 2" descr="http://www.salute.gov.it/imgs/C_17_dossier_32_paragrafi_paragrafo_0_imma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76" y="2030550"/>
            <a:ext cx="2559505" cy="36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smtClean="0"/>
              <a:t>and </a:t>
            </a:r>
            <a:r>
              <a:rPr lang="it-IT" sz="3600" b="1" i="1" dirty="0" err="1" smtClean="0"/>
              <a:t>health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92944"/>
            <a:ext cx="6837169" cy="4631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9912" y="5724516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Cavalieri et al., 2015- </a:t>
            </a:r>
            <a:r>
              <a:rPr lang="it-IT" i="1" dirty="0" err="1" smtClean="0"/>
              <a:t>Food</a:t>
            </a:r>
            <a:r>
              <a:rPr lang="it-IT" i="1" dirty="0" smtClean="0"/>
              <a:t> </a:t>
            </a:r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Preference</a:t>
            </a:r>
            <a:r>
              <a:rPr lang="it-IT" i="1" dirty="0" smtClean="0"/>
              <a:t> </a:t>
            </a:r>
            <a:endParaRPr lang="it-IT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2" tooltip="Consol_Reg1924_2006"/>
              </a:rPr>
              <a:t>Regulation </a:t>
            </a:r>
            <a:r>
              <a:rPr lang="en-US" sz="2000" b="1" dirty="0">
                <a:hlinkClick r:id="rId2" tooltip="Consol_Reg1924_2006"/>
              </a:rPr>
              <a:t>(EC) 1924/2006</a:t>
            </a:r>
            <a:r>
              <a:rPr lang="en-US" sz="2000" b="1" dirty="0"/>
              <a:t> </a:t>
            </a:r>
            <a:r>
              <a:rPr lang="en-US" sz="2000" b="1" dirty="0" smtClean="0"/>
              <a:t>(as modified by Regulation 1169/2011) allows </a:t>
            </a:r>
            <a:r>
              <a:rPr lang="en-US" sz="2000" b="1" dirty="0"/>
              <a:t>for the establishment of a </a:t>
            </a:r>
            <a:r>
              <a:rPr lang="en-US" sz="2000" b="1" dirty="0" smtClean="0"/>
              <a:t>EU </a:t>
            </a:r>
            <a:r>
              <a:rPr lang="en-US" sz="2000" b="1" dirty="0"/>
              <a:t>Register of nutrition and health claims made on food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EU Register </a:t>
            </a:r>
            <a:r>
              <a:rPr lang="en-US" dirty="0" smtClean="0"/>
              <a:t>includes </a:t>
            </a:r>
            <a:r>
              <a:rPr lang="en-US" dirty="0"/>
              <a:t>the following:</a:t>
            </a:r>
          </a:p>
          <a:p>
            <a:r>
              <a:rPr lang="en-US" dirty="0" smtClean="0"/>
              <a:t>- the </a:t>
            </a:r>
            <a:r>
              <a:rPr lang="en-US" dirty="0"/>
              <a:t>nutrition claims and the conditions applying to </a:t>
            </a:r>
            <a:r>
              <a:rPr lang="en-US" dirty="0" smtClean="0"/>
              <a:t>them;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restrictions </a:t>
            </a:r>
            <a:r>
              <a:rPr lang="en-US" dirty="0"/>
              <a:t>adopted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list of rejected health claims and the reasons for their rejection.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dirty="0"/>
              <a:t> </a:t>
            </a:r>
            <a:r>
              <a:rPr lang="en-US" dirty="0">
                <a:hlinkClick r:id="rId3" tooltip="EU Register of nutrition and health claims"/>
              </a:rPr>
              <a:t>EU Register of nutrition and health claims</a:t>
            </a:r>
            <a:r>
              <a:rPr lang="en-US" dirty="0"/>
              <a:t> has been established and is updated at regular intervals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Register lists </a:t>
            </a:r>
            <a:r>
              <a:rPr lang="en-US" dirty="0" err="1"/>
              <a:t>authorised</a:t>
            </a:r>
            <a:r>
              <a:rPr lang="en-US" dirty="0"/>
              <a:t> health claims that can be used by all food business operators provided that they comply with the particular conditions of use of the </a:t>
            </a:r>
            <a:r>
              <a:rPr lang="en-US" dirty="0" err="1"/>
              <a:t>authorised</a:t>
            </a:r>
            <a:r>
              <a:rPr lang="en-US" dirty="0"/>
              <a:t> claim and with the principles and requirements of Regulation (EC) No 1924/2006. It also lists the rejected health claims.</a:t>
            </a:r>
          </a:p>
          <a:p>
            <a:endParaRPr lang="it-IT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Health claim </a:t>
            </a:r>
          </a:p>
          <a:p>
            <a:r>
              <a:rPr lang="en-US" sz="2200" dirty="0" smtClean="0"/>
              <a:t>Various categories….</a:t>
            </a:r>
          </a:p>
          <a:p>
            <a:r>
              <a:rPr lang="en-US" sz="2200" dirty="0" smtClean="0"/>
              <a:t>(</a:t>
            </a:r>
            <a:r>
              <a:rPr lang="en-US" sz="2200" dirty="0" err="1"/>
              <a:t>i</a:t>
            </a:r>
            <a:r>
              <a:rPr lang="en-US" sz="2200" dirty="0"/>
              <a:t>) nutrient content claims, which inform consumers about </a:t>
            </a:r>
            <a:r>
              <a:rPr lang="en-US" sz="2200" dirty="0" smtClean="0"/>
              <a:t>the  presence </a:t>
            </a:r>
            <a:r>
              <a:rPr lang="en-US" sz="2200" dirty="0"/>
              <a:t>or absence of a nutrient (e.g., ‘Good source of calcium’);</a:t>
            </a:r>
          </a:p>
          <a:p>
            <a:r>
              <a:rPr lang="en-US" sz="2200" dirty="0"/>
              <a:t>(ii) general-level health claims, which relate nutrients within </a:t>
            </a:r>
            <a:r>
              <a:rPr lang="en-US" sz="2200" dirty="0" smtClean="0"/>
              <a:t>the food </a:t>
            </a:r>
            <a:r>
              <a:rPr lang="en-US" sz="2200" dirty="0"/>
              <a:t>to a health function (e.g., ‘Contains calcium for healthy </a:t>
            </a:r>
            <a:r>
              <a:rPr lang="en-US" sz="2200" dirty="0" smtClean="0"/>
              <a:t>bones and </a:t>
            </a:r>
            <a:r>
              <a:rPr lang="en-US" sz="2200" dirty="0"/>
              <a:t>teeth’); </a:t>
            </a:r>
            <a:endParaRPr lang="en-US" sz="2200" dirty="0" smtClean="0"/>
          </a:p>
          <a:p>
            <a:r>
              <a:rPr lang="en-US" sz="2200" dirty="0" smtClean="0"/>
              <a:t>(</a:t>
            </a:r>
            <a:r>
              <a:rPr lang="en-US" sz="2200" dirty="0"/>
              <a:t>iii) high-level health claims, which relate a </a:t>
            </a:r>
            <a:r>
              <a:rPr lang="en-US" sz="2200" dirty="0" smtClean="0"/>
              <a:t>nutrient to </a:t>
            </a:r>
            <a:r>
              <a:rPr lang="en-US" sz="2200" dirty="0"/>
              <a:t>a specific disease (e.g., ‘Contains calcium to reduce the risk </a:t>
            </a:r>
            <a:r>
              <a:rPr lang="en-US" sz="2200" dirty="0" smtClean="0"/>
              <a:t>of </a:t>
            </a:r>
            <a:r>
              <a:rPr lang="it-IT" sz="2200" dirty="0" err="1" smtClean="0"/>
              <a:t>osteoporosis</a:t>
            </a:r>
            <a:r>
              <a:rPr lang="it-IT" sz="2200" dirty="0" smtClean="0"/>
              <a:t>’).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Additional </a:t>
            </a:r>
            <a:r>
              <a:rPr lang="en-US" sz="2200" b="1" dirty="0"/>
              <a:t>information that must appear on a label along with a health claim?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a </a:t>
            </a:r>
            <a:r>
              <a:rPr lang="en-US" sz="2200" dirty="0"/>
              <a:t>statement indicating the importance of a varied and balanced diet and a healthy </a:t>
            </a:r>
            <a:r>
              <a:rPr lang="en-US" sz="2200" dirty="0" smtClean="0"/>
              <a:t>lifestyle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the </a:t>
            </a:r>
            <a:r>
              <a:rPr lang="en-US" sz="2200" dirty="0"/>
              <a:t>quantity of the food and pattern of consumption required to obtain the claimed beneficial </a:t>
            </a:r>
            <a:r>
              <a:rPr lang="en-US" sz="2200" dirty="0" smtClean="0"/>
              <a:t>effect where </a:t>
            </a:r>
            <a:r>
              <a:rPr lang="en-US" sz="2200" dirty="0"/>
              <a:t>appropriate, a statement addressed to persons who should avoid using the food, </a:t>
            </a:r>
            <a:r>
              <a:rPr lang="en-US" sz="2200" dirty="0" smtClean="0"/>
              <a:t>and an </a:t>
            </a:r>
            <a:r>
              <a:rPr lang="en-US" sz="2200" dirty="0"/>
              <a:t>appropriate warning for products that are likely to present a health risk if consumed to excess.</a:t>
            </a:r>
          </a:p>
          <a:p>
            <a:r>
              <a:rPr lang="en-US" sz="2200" dirty="0"/>
              <a:t>Reference to general, non-specific benefits of the nutrient or food for overall good health or health-related well-being may only be made if accompanied by a specific health claim included in the lists provided for in Article 13 or 14.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36960"/>
            <a:ext cx="7189342" cy="5188586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/>
          </a:p>
          <a:p>
            <a:r>
              <a:rPr lang="en-US" sz="2200" b="1" dirty="0" smtClean="0"/>
              <a:t>NO PERMITTED CLAIMS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claims </a:t>
            </a:r>
            <a:r>
              <a:rPr lang="en-US" sz="2200" dirty="0"/>
              <a:t>which suggest that health could be affected by not consuming the food;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claims which make reference to the rate or amount of weight loss;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claims which make reference to recommendations of individual doctors or health professionals and other associations not referred to in Article 11 of the Regulation.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</a:t>
            </a:r>
            <a:r>
              <a:rPr lang="it-IT" sz="3800" b="1" i="1" dirty="0" err="1" smtClean="0"/>
              <a:t>Additional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/</a:t>
            </a:r>
            <a:r>
              <a:rPr lang="it-IT" sz="3800" b="1" i="1" dirty="0" err="1" smtClean="0"/>
              <a:t>health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 info 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51520" y="1083742"/>
            <a:ext cx="8229600" cy="4853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200" dirty="0" smtClean="0"/>
              <a:t>(EC) Additional </a:t>
            </a:r>
            <a:r>
              <a:rPr lang="en-GB" sz="2200" dirty="0" smtClean="0"/>
              <a:t>mandatory particulars for specific types or categories of food are </a:t>
            </a:r>
            <a:r>
              <a:rPr lang="en-GB" sz="2200" dirty="0" smtClean="0"/>
              <a:t> listed </a:t>
            </a:r>
            <a:r>
              <a:rPr lang="en-GB" sz="2200" dirty="0" smtClean="0"/>
              <a:t>in </a:t>
            </a:r>
            <a:r>
              <a:rPr lang="en-GB" sz="2200" dirty="0" err="1" smtClean="0"/>
              <a:t>Appedix</a:t>
            </a:r>
            <a:r>
              <a:rPr lang="en-GB" sz="2200" dirty="0" smtClean="0"/>
              <a:t> </a:t>
            </a:r>
            <a:r>
              <a:rPr lang="en-GB" sz="2200" dirty="0" smtClean="0"/>
              <a:t>III Reg. 1169/2011.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200" dirty="0" smtClean="0"/>
              <a:t>Examples</a:t>
            </a:r>
            <a:r>
              <a:rPr lang="en-GB" sz="2200" dirty="0" smtClean="0"/>
              <a:t>:</a:t>
            </a:r>
          </a:p>
          <a:p>
            <a:pPr>
              <a:spcBef>
                <a:spcPts val="200"/>
              </a:spcBef>
            </a:pPr>
            <a:r>
              <a:rPr lang="en-GB" sz="2200" dirty="0" smtClean="0"/>
              <a:t>“packaged under protective atmosphere”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“with sweetener(s)’, sugar(s) and sweetener(s)” 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 contains aspartame (a source of phenylalanine)”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“excessive consumption may produce laxative effects”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“contains </a:t>
            </a:r>
            <a:r>
              <a:rPr lang="en-US" sz="2200" dirty="0" err="1" smtClean="0"/>
              <a:t>liquorice</a:t>
            </a:r>
            <a:r>
              <a:rPr lang="en-US" sz="2200" dirty="0" smtClean="0"/>
              <a:t> – people suffering from hypertension should avoid excessive consumption”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“High caffeine content. Not recommended for children or pregnant or breast-feeding women”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“with added plant sterols” or “with added plant </a:t>
            </a:r>
            <a:r>
              <a:rPr lang="en-US" sz="2200" dirty="0" err="1" smtClean="0"/>
              <a:t>stanols</a:t>
            </a:r>
            <a:r>
              <a:rPr lang="en-US" sz="2200" dirty="0" smtClean="0"/>
              <a:t>”</a:t>
            </a:r>
            <a:endParaRPr lang="en-GB" sz="2200" dirty="0" smtClean="0"/>
          </a:p>
          <a:p>
            <a:pPr>
              <a:spcBef>
                <a:spcPts val="200"/>
              </a:spcBef>
            </a:pPr>
            <a:r>
              <a:rPr lang="en-US" sz="2200" dirty="0" smtClean="0"/>
              <a:t>“the date of freezing or the date of first freezing in cases where the product has been frozen more than once”</a:t>
            </a:r>
          </a:p>
          <a:p>
            <a:pPr>
              <a:spcBef>
                <a:spcPts val="600"/>
              </a:spcBef>
            </a:pP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23528" y="126876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77" y="1612222"/>
            <a:ext cx="6041701" cy="4378000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08446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three main sources </a:t>
            </a:r>
            <a:r>
              <a:rPr lang="en-US" sz="2000" dirty="0" smtClean="0"/>
              <a:t>of nutrient </a:t>
            </a:r>
            <a:r>
              <a:rPr lang="en-US" sz="2000" dirty="0"/>
              <a:t>information available on food </a:t>
            </a:r>
            <a:r>
              <a:rPr lang="en-US" sz="2000" dirty="0" smtClean="0"/>
              <a:t>packs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information </a:t>
            </a:r>
            <a:r>
              <a:rPr lang="en-US" sz="2000" dirty="0"/>
              <a:t>panel (NIP</a:t>
            </a:r>
            <a:r>
              <a:rPr lang="en-US" sz="2000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Health claims.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Front-of-pack </a:t>
            </a:r>
            <a:r>
              <a:rPr lang="en-US" sz="2000" dirty="0"/>
              <a:t>labels (</a:t>
            </a:r>
            <a:r>
              <a:rPr lang="en-US" sz="2000" dirty="0" err="1"/>
              <a:t>FoPLs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 err="1"/>
              <a:t>FoPLs</a:t>
            </a:r>
            <a:r>
              <a:rPr lang="en-US" sz="2000" dirty="0"/>
              <a:t> provide simplified nutrition information, generally </a:t>
            </a:r>
            <a:r>
              <a:rPr lang="en-US" sz="2000" dirty="0" smtClean="0"/>
              <a:t>by reporting </a:t>
            </a:r>
            <a:r>
              <a:rPr lang="en-US" sz="2000" dirty="0"/>
              <a:t>and/or interpreting the levels of key negative nutrients.</a:t>
            </a:r>
          </a:p>
          <a:p>
            <a:r>
              <a:rPr lang="en-US" sz="2000" dirty="0" err="1"/>
              <a:t>FoPLs</a:t>
            </a:r>
            <a:r>
              <a:rPr lang="en-US" sz="2000" dirty="0"/>
              <a:t> can be </a:t>
            </a:r>
            <a:r>
              <a:rPr lang="en-US" sz="2000" dirty="0" err="1"/>
              <a:t>categorised</a:t>
            </a:r>
            <a:r>
              <a:rPr lang="en-US" sz="2000" dirty="0"/>
              <a:t> into two main types: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/>
              <a:t>reductive </a:t>
            </a:r>
            <a:r>
              <a:rPr lang="en-US" sz="2000" dirty="0" err="1" smtClean="0"/>
              <a:t>FoPLs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smtClean="0"/>
              <a:t>which </a:t>
            </a:r>
            <a:r>
              <a:rPr lang="en-US" sz="2000" dirty="0"/>
              <a:t>provide only numerical information on nutrients and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/>
              <a:t>evaluative </a:t>
            </a:r>
            <a:r>
              <a:rPr lang="en-US" sz="2000" dirty="0" err="1" smtClean="0"/>
              <a:t>FoPLs</a:t>
            </a:r>
            <a:r>
              <a:rPr lang="en-US" sz="2000" dirty="0"/>
              <a:t>, which provide an assessment of a food’s health </a:t>
            </a:r>
            <a:r>
              <a:rPr lang="en-US" sz="2000" dirty="0" smtClean="0"/>
              <a:t>value </a:t>
            </a:r>
            <a:endParaRPr lang="en-US" sz="2000" dirty="0" smtClean="0"/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Multiple Traffic Lights system (</a:t>
            </a:r>
            <a:r>
              <a:rPr lang="en-US" sz="2000" b="1" dirty="0" smtClean="0"/>
              <a:t>MTL) which </a:t>
            </a:r>
            <a:r>
              <a:rPr lang="en-US" sz="2000" dirty="0"/>
              <a:t>is currently being used voluntarily in the </a:t>
            </a:r>
            <a:r>
              <a:rPr lang="en-US" sz="2000" dirty="0" smtClean="0"/>
              <a:t>UK, uses </a:t>
            </a:r>
            <a:r>
              <a:rPr lang="en-US" sz="2000" dirty="0"/>
              <a:t>the three </a:t>
            </a:r>
            <a:r>
              <a:rPr lang="en-US" sz="2000" dirty="0" err="1"/>
              <a:t>colours</a:t>
            </a:r>
            <a:r>
              <a:rPr lang="en-US" sz="2000" dirty="0"/>
              <a:t> (red, amber and green)</a:t>
            </a:r>
          </a:p>
          <a:p>
            <a:r>
              <a:rPr lang="en-US" sz="2000" dirty="0"/>
              <a:t>to indicate high, medium and low (respectively) values for specific</a:t>
            </a:r>
          </a:p>
          <a:p>
            <a:r>
              <a:rPr lang="en-US" sz="2000" dirty="0"/>
              <a:t>nutrients (fat, saturated fat, sugar and sodium). </a:t>
            </a:r>
            <a:endParaRPr lang="it-IT" sz="2000" dirty="0"/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9" y="1268760"/>
            <a:ext cx="7711440" cy="4943856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5220072" y="2711755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NOW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967626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107770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…SOME HISTORY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information conveyed by food </a:t>
            </a:r>
            <a:r>
              <a:rPr lang="en-US" sz="2000" dirty="0" smtClean="0"/>
              <a:t>labels has </a:t>
            </a:r>
            <a:r>
              <a:rPr lang="en-US" sz="2000" dirty="0"/>
              <a:t>evolved over time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 the past few years, the objectives of </a:t>
            </a:r>
            <a:r>
              <a:rPr lang="en-US" sz="2000" dirty="0" smtClean="0"/>
              <a:t>food labelling </a:t>
            </a:r>
            <a:r>
              <a:rPr lang="en-US" sz="2000" dirty="0"/>
              <a:t>have become numerous and complex under the </a:t>
            </a:r>
            <a:r>
              <a:rPr lang="en-US" sz="2000" dirty="0" smtClean="0"/>
              <a:t>influence of </a:t>
            </a:r>
            <a:r>
              <a:rPr lang="en-US" sz="2000" b="1" dirty="0"/>
              <a:t>food legislation, food companies, retailers, public authorities </a:t>
            </a:r>
            <a:r>
              <a:rPr lang="en-US" sz="2000" b="1" dirty="0" smtClean="0"/>
              <a:t>and </a:t>
            </a:r>
            <a:r>
              <a:rPr lang="it-IT" sz="2000" b="1" dirty="0" smtClean="0"/>
              <a:t>the </a:t>
            </a:r>
            <a:r>
              <a:rPr lang="it-IT" sz="2000" b="1" dirty="0" smtClean="0"/>
              <a:t>consumers.</a:t>
            </a:r>
            <a:endParaRPr lang="it-IT" sz="2000" b="1" dirty="0" smtClean="0"/>
          </a:p>
        </p:txBody>
      </p:sp>
      <p:sp>
        <p:nvSpPr>
          <p:cNvPr id="3" name="Rettangolo arrotondato 2"/>
          <p:cNvSpPr/>
          <p:nvPr/>
        </p:nvSpPr>
        <p:spPr>
          <a:xfrm>
            <a:off x="467883" y="5096814"/>
            <a:ext cx="2851720" cy="7643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ingredients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producer, best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consume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before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61906"/>
            <a:ext cx="4433273" cy="2423999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676164" y="2761324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PAST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1" y="3673646"/>
            <a:ext cx="2434974" cy="1252495"/>
          </a:xfrm>
          <a:prstGeom prst="rect">
            <a:avLst/>
          </a:prstGeom>
        </p:spPr>
      </p:pic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622" y="-27384"/>
            <a:ext cx="8229600" cy="1066130"/>
          </a:xfrm>
        </p:spPr>
        <p:txBody>
          <a:bodyPr>
            <a:normAutofit/>
          </a:bodyPr>
          <a:lstStyle/>
          <a:p>
            <a:r>
              <a:rPr lang="it-IT" sz="3800" b="1" i="1" dirty="0" err="1" smtClean="0"/>
              <a:t>Conclusions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340768"/>
            <a:ext cx="828092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A long list of </a:t>
            </a:r>
            <a:r>
              <a:rPr lang="it-IT" sz="2400" b="1" i="1" dirty="0" err="1" smtClean="0"/>
              <a:t>regulations</a:t>
            </a:r>
            <a:endParaRPr lang="it-IT" sz="2400" b="1" i="1" dirty="0" smtClean="0"/>
          </a:p>
          <a:p>
            <a:r>
              <a:rPr lang="it-IT" sz="2400" b="1" i="1" dirty="0" smtClean="0"/>
              <a:t>….</a:t>
            </a:r>
            <a:r>
              <a:rPr lang="it-IT" sz="2400" b="1" i="1" dirty="0" err="1" smtClean="0"/>
              <a:t>we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need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study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them</a:t>
            </a:r>
            <a:r>
              <a:rPr lang="it-IT" sz="2400" b="1" i="1" dirty="0" smtClean="0"/>
              <a:t> in </a:t>
            </a:r>
            <a:r>
              <a:rPr lang="it-IT" sz="2400" b="1" i="1" dirty="0" err="1" smtClean="0"/>
              <a:t>order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comply</a:t>
            </a:r>
            <a:r>
              <a:rPr lang="it-IT" sz="2400" b="1" i="1" dirty="0" smtClean="0"/>
              <a:t> the consumers </a:t>
            </a:r>
            <a:r>
              <a:rPr lang="it-IT" sz="2400" b="1" i="1" dirty="0" err="1" smtClean="0"/>
              <a:t>needs</a:t>
            </a:r>
            <a:endParaRPr lang="it-IT" sz="2400" b="1" i="1" dirty="0" smtClean="0"/>
          </a:p>
          <a:p>
            <a:endParaRPr lang="it-IT" sz="2400" b="1" i="1" dirty="0"/>
          </a:p>
          <a:p>
            <a:r>
              <a:rPr lang="it-IT" sz="2400" b="1" i="1" dirty="0" smtClean="0"/>
              <a:t>….</a:t>
            </a:r>
            <a:r>
              <a:rPr lang="it-IT" sz="2400" b="1" i="1" dirty="0" err="1" smtClean="0"/>
              <a:t>we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need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inform</a:t>
            </a:r>
            <a:r>
              <a:rPr lang="it-IT" sz="2400" b="1" i="1" dirty="0" smtClean="0"/>
              <a:t> consumers </a:t>
            </a:r>
            <a:r>
              <a:rPr lang="it-IT" sz="2400" b="1" i="1" dirty="0" err="1" smtClean="0"/>
              <a:t>how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read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them</a:t>
            </a:r>
            <a:r>
              <a:rPr lang="it-IT" sz="2400" b="1" i="1" dirty="0" smtClean="0"/>
              <a:t>….</a:t>
            </a:r>
            <a:endParaRPr lang="it-IT" sz="2400" b="1" i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555776" y="358178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hlinkClick r:id="rId2"/>
              </a:rPr>
              <a:t>ppittia@unite.it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54" y="4253136"/>
            <a:ext cx="2945229" cy="220607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588" y="485941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967626"/>
          </a:xfrm>
        </p:spPr>
        <p:txBody>
          <a:bodyPr>
            <a:normAutofit/>
          </a:bodyPr>
          <a:lstStyle/>
          <a:p>
            <a:r>
              <a:rPr lang="it-IT" sz="3600" b="1" i="1" dirty="0" err="1"/>
              <a:t>Food</a:t>
            </a:r>
            <a:r>
              <a:rPr lang="it-IT" sz="3600" b="1" i="1" dirty="0"/>
              <a:t> </a:t>
            </a:r>
            <a:r>
              <a:rPr lang="it-IT" sz="3600" b="1" i="1" dirty="0" err="1"/>
              <a:t>labelling</a:t>
            </a:r>
            <a:endParaRPr lang="it-IT" sz="3600" b="1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1474" y="1217801"/>
            <a:ext cx="8661006" cy="1347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it-IT" sz="2400" dirty="0" smtClean="0"/>
              <a:t>Some information on </a:t>
            </a:r>
            <a:r>
              <a:rPr lang="en-GB" altLang="it-IT" sz="2400" dirty="0" smtClean="0"/>
              <a:t>food </a:t>
            </a:r>
            <a:r>
              <a:rPr lang="en-GB" altLang="it-IT" sz="2400" dirty="0"/>
              <a:t>l</a:t>
            </a:r>
            <a:r>
              <a:rPr lang="en-GB" altLang="it-IT" sz="2400" dirty="0" smtClean="0"/>
              <a:t>abels </a:t>
            </a:r>
            <a:r>
              <a:rPr lang="en-GB" altLang="it-IT" sz="2400" dirty="0" smtClean="0"/>
              <a:t>is:</a:t>
            </a:r>
          </a:p>
          <a:p>
            <a:r>
              <a:rPr lang="en-GB" altLang="it-IT" sz="2400" b="1" dirty="0" smtClean="0"/>
              <a:t>Mandatory</a:t>
            </a:r>
            <a:r>
              <a:rPr lang="en-GB" altLang="it-IT" sz="2400" dirty="0" smtClean="0"/>
              <a:t> </a:t>
            </a:r>
            <a:r>
              <a:rPr lang="en-GB" altLang="it-IT" sz="2400" dirty="0" smtClean="0"/>
              <a:t>-  the manufacturer/packer has to include it by law.</a:t>
            </a:r>
          </a:p>
          <a:p>
            <a:r>
              <a:rPr lang="en-GB" altLang="it-IT" sz="2400" b="1" dirty="0" smtClean="0"/>
              <a:t>Voluntary </a:t>
            </a:r>
            <a:r>
              <a:rPr lang="en-GB" altLang="it-IT" sz="2400" dirty="0" smtClean="0"/>
              <a:t>– the </a:t>
            </a:r>
            <a:r>
              <a:rPr lang="en-GB" altLang="it-IT" sz="2400" dirty="0" smtClean="0"/>
              <a:t> manufacturer/packer </a:t>
            </a:r>
            <a:r>
              <a:rPr lang="en-GB" altLang="it-IT" sz="2400" dirty="0" smtClean="0"/>
              <a:t>may or may not include it.</a:t>
            </a:r>
            <a:endParaRPr lang="en-US" alt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5" y="2708920"/>
            <a:ext cx="8033015" cy="2666961"/>
          </a:xfrm>
          <a:prstGeom prst="rect">
            <a:avLst/>
          </a:prstGeom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history</a:t>
            </a:r>
            <a:endParaRPr lang="it-IT" sz="38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340768"/>
            <a:ext cx="5256584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Comunication</a:t>
            </a:r>
            <a:r>
              <a:rPr lang="it-IT" sz="2200" b="1" dirty="0" smtClean="0"/>
              <a:t> and information</a:t>
            </a:r>
            <a:endParaRPr lang="it-IT" sz="2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586924" y="1941935"/>
            <a:ext cx="7657484" cy="4273891"/>
            <a:chOff x="586924" y="1941935"/>
            <a:chExt cx="7657484" cy="4273891"/>
          </a:xfrm>
        </p:grpSpPr>
        <p:sp>
          <p:nvSpPr>
            <p:cNvPr id="4" name="CasellaDiTesto 3"/>
            <p:cNvSpPr txBox="1"/>
            <p:nvPr/>
          </p:nvSpPr>
          <p:spPr>
            <a:xfrm>
              <a:off x="586924" y="2402913"/>
              <a:ext cx="5256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Composition</a:t>
              </a:r>
              <a:r>
                <a:rPr lang="it-IT" sz="2000" b="1" i="1" dirty="0" smtClean="0"/>
                <a:t> of a </a:t>
              </a:r>
              <a:r>
                <a:rPr lang="it-IT" sz="2000" b="1" i="1" dirty="0" err="1" smtClean="0"/>
                <a:t>food</a:t>
              </a:r>
              <a:r>
                <a:rPr lang="it-IT" sz="2000" b="1" i="1" dirty="0" smtClean="0"/>
                <a:t> </a:t>
              </a:r>
              <a:endParaRPr lang="it-IT" sz="2000" b="1" i="1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00638" y="3014677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Durability</a:t>
              </a:r>
              <a:r>
                <a:rPr lang="it-IT" sz="2000" b="1" i="1" dirty="0" smtClean="0"/>
                <a:t> </a:t>
              </a:r>
              <a:endParaRPr lang="it-IT" sz="2000" b="1" i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04141" y="3598211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Usage</a:t>
              </a:r>
              <a:r>
                <a:rPr lang="it-IT" sz="2000" b="1" i="1" dirty="0" smtClean="0"/>
                <a:t> and </a:t>
              </a:r>
              <a:r>
                <a:rPr lang="it-IT" sz="2000" b="1" i="1" dirty="0" err="1" smtClean="0"/>
                <a:t>storage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conditions</a:t>
              </a:r>
              <a:endParaRPr lang="it-IT" sz="2000" b="1" i="1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04141" y="4115491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Where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it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is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produced</a:t>
              </a:r>
              <a:r>
                <a:rPr lang="it-IT" sz="2000" b="1" i="1" dirty="0" smtClean="0"/>
                <a:t>/</a:t>
              </a:r>
              <a:r>
                <a:rPr lang="it-IT" sz="2000" b="1" i="1" dirty="0" err="1" smtClean="0"/>
                <a:t>packed</a:t>
              </a:r>
              <a:endParaRPr lang="it-IT" sz="2000" b="1" i="1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86924" y="1941935"/>
              <a:ext cx="5256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Name</a:t>
              </a:r>
              <a:endParaRPr lang="it-IT" sz="2000" b="1" i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83568" y="4589943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/>
                <a:t>Series </a:t>
              </a:r>
              <a:r>
                <a:rPr lang="it-IT" sz="2000" b="1" i="1" dirty="0" err="1" smtClean="0"/>
                <a:t>number</a:t>
              </a:r>
              <a:endParaRPr lang="it-IT" sz="2000" b="1" i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52691" y="5075892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N</a:t>
              </a:r>
              <a:r>
                <a:rPr lang="it-IT" sz="2000" b="1" i="1" dirty="0" err="1" smtClean="0"/>
                <a:t>utrizional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value</a:t>
              </a:r>
              <a:endParaRPr lang="it-IT" sz="2000" b="1" i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45610" y="5507940"/>
              <a:ext cx="468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Allergens</a:t>
              </a:r>
              <a:r>
                <a:rPr lang="it-IT" sz="2000" b="1" i="1" dirty="0" smtClean="0"/>
                <a:t> and </a:t>
              </a:r>
              <a:r>
                <a:rPr lang="it-IT" sz="2000" b="1" i="1" dirty="0" err="1" smtClean="0"/>
                <a:t>other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components</a:t>
              </a:r>
              <a:r>
                <a:rPr lang="it-IT" sz="2000" b="1" i="1" dirty="0" smtClean="0"/>
                <a:t> with </a:t>
              </a:r>
              <a:r>
                <a:rPr lang="it-IT" sz="2000" b="1" i="1" dirty="0" err="1" smtClean="0"/>
                <a:t>health</a:t>
              </a:r>
              <a:r>
                <a:rPr lang="it-IT" sz="2000" b="1" i="1" dirty="0" smtClean="0"/>
                <a:t>/</a:t>
              </a:r>
              <a:r>
                <a:rPr lang="it-IT" sz="2000" b="1" i="1" dirty="0" err="1" smtClean="0"/>
                <a:t>physiological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effects</a:t>
              </a:r>
              <a:endParaRPr lang="it-IT" sz="2000" b="1" i="1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677484" y="2037610"/>
            <a:ext cx="4026562" cy="3921421"/>
            <a:chOff x="5148064" y="1986629"/>
            <a:chExt cx="4026562" cy="3921421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5148064" y="1986629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WHAT IS 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148064" y="2490685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RECIPY AND FORMULATION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148064" y="3066749"/>
              <a:ext cx="3672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HOW LONG IT KEEPS ITS SAFETY AND QUALITY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220072" y="3724946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HOW CAN I USE IT?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220072" y="4137577"/>
              <a:ext cx="3954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WHERE IT HAS BEEN MADE/PACKED?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220072" y="4641633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CAN I TRACE THE PRODUCT 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220072" y="5075892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MY DIET…..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156448" y="5507940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WE ARE WHAT WE EAT….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7424045" y="1629380"/>
            <a:ext cx="1908212" cy="4586446"/>
            <a:chOff x="6768244" y="1854116"/>
            <a:chExt cx="1908212" cy="4586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ccia in giù 26"/>
            <p:cNvSpPr/>
            <p:nvPr/>
          </p:nvSpPr>
          <p:spPr>
            <a:xfrm>
              <a:off x="6768244" y="1854116"/>
              <a:ext cx="1908212" cy="4586446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380312" y="19168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….</a:t>
              </a: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7380312" y="29876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1960</a:t>
              </a:r>
              <a:endParaRPr lang="it-IT" b="1" i="1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7380312" y="357301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1970</a:t>
              </a:r>
              <a:endParaRPr lang="it-IT" b="1" i="1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380312" y="406778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1990</a:t>
              </a:r>
              <a:endParaRPr lang="it-IT" b="1" i="1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380312" y="457183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2000</a:t>
              </a:r>
              <a:endParaRPr lang="it-IT" b="1" i="1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380312" y="501317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2006</a:t>
              </a:r>
              <a:endParaRPr lang="it-IT" b="1" i="1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380312" y="55079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2003</a:t>
              </a:r>
              <a:endParaRPr lang="it-IT" b="1" i="1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2688670" y="1629380"/>
            <a:ext cx="4536504" cy="4586446"/>
            <a:chOff x="7788339" y="2875002"/>
            <a:chExt cx="1908212" cy="4586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ccia in giù 35"/>
            <p:cNvSpPr/>
            <p:nvPr/>
          </p:nvSpPr>
          <p:spPr>
            <a:xfrm>
              <a:off x="7788339" y="2875002"/>
              <a:ext cx="1908212" cy="458644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8290966" y="3132955"/>
              <a:ext cx="904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First </a:t>
              </a:r>
              <a:r>
                <a:rPr lang="it-IT" b="1" i="1" dirty="0" err="1" smtClean="0"/>
                <a:t>formulated</a:t>
              </a:r>
              <a:r>
                <a:rPr lang="it-IT" b="1" i="1" dirty="0" smtClean="0"/>
                <a:t> </a:t>
              </a:r>
              <a:r>
                <a:rPr lang="it-IT" b="1" i="1" dirty="0" err="1" smtClean="0"/>
                <a:t>products</a:t>
              </a:r>
              <a:endParaRPr lang="it-IT" b="1" i="1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8436833" y="3910989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Innovative </a:t>
              </a:r>
              <a:r>
                <a:rPr lang="it-IT" b="1" i="1" dirty="0" err="1" smtClean="0"/>
                <a:t>tecnologies</a:t>
              </a:r>
              <a:endParaRPr lang="it-IT" b="1" i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8436411" y="4684542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Market </a:t>
              </a:r>
              <a:r>
                <a:rPr lang="it-IT" b="1" i="1" dirty="0" err="1" smtClean="0"/>
                <a:t>globalisation</a:t>
              </a:r>
              <a:endParaRPr lang="it-IT" b="1" i="1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8418409" y="536769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Traceability</a:t>
              </a:r>
              <a:endParaRPr lang="it-IT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418409" y="580903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Health</a:t>
              </a:r>
              <a:r>
                <a:rPr lang="it-IT" b="1" i="1" dirty="0" smtClean="0"/>
                <a:t> &amp; </a:t>
              </a:r>
              <a:r>
                <a:rPr lang="it-IT" b="1" i="1" dirty="0" err="1" smtClean="0"/>
                <a:t>diet</a:t>
              </a:r>
              <a:endParaRPr lang="it-IT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418409" y="62428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Food</a:t>
              </a:r>
              <a:r>
                <a:rPr lang="it-IT" b="1" i="1" dirty="0" smtClean="0"/>
                <a:t> </a:t>
              </a:r>
              <a:r>
                <a:rPr lang="it-IT" b="1" i="1" dirty="0" err="1" smtClean="0"/>
                <a:t>safety</a:t>
              </a:r>
              <a:endParaRPr lang="it-IT" b="1" i="1" dirty="0"/>
            </a:p>
          </p:txBody>
        </p:sp>
      </p:grpSp>
      <p:pic>
        <p:nvPicPr>
          <p:cNvPr id="44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45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regulations</a:t>
            </a:r>
            <a:r>
              <a:rPr lang="it-IT" sz="3600" b="1" i="1" dirty="0" smtClean="0"/>
              <a:t> </a:t>
            </a:r>
            <a:endParaRPr lang="it-IT" sz="3600" b="1" i="1" dirty="0"/>
          </a:p>
        </p:txBody>
      </p:sp>
      <p:pic>
        <p:nvPicPr>
          <p:cNvPr id="7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4670" y="980728"/>
            <a:ext cx="8631018" cy="55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/>
              <a:t>EUROPE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200" dirty="0" smtClean="0"/>
              <a:t>REGULATION (EU) EC N</a:t>
            </a:r>
            <a:r>
              <a:rPr lang="it-IT" sz="2200" dirty="0"/>
              <a:t>. 1169/2011 </a:t>
            </a:r>
          </a:p>
          <a:p>
            <a:pPr lvl="1"/>
            <a:r>
              <a:rPr lang="it-IT" sz="2200" dirty="0" smtClean="0"/>
              <a:t>In </a:t>
            </a:r>
            <a:r>
              <a:rPr lang="it-IT" sz="2200" dirty="0" err="1" smtClean="0"/>
              <a:t>place</a:t>
            </a:r>
            <a:r>
              <a:rPr lang="it-IT" sz="2200" dirty="0" smtClean="0"/>
              <a:t> from 2011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only</a:t>
            </a:r>
            <a:r>
              <a:rPr lang="it-IT" sz="2200" dirty="0" smtClean="0"/>
              <a:t> from 13.12.2014</a:t>
            </a:r>
            <a:endParaRPr lang="it-IT" sz="2200" dirty="0"/>
          </a:p>
          <a:p>
            <a:pPr marL="0" indent="0" defTabSz="355600">
              <a:buNone/>
            </a:pPr>
            <a:r>
              <a:rPr lang="it-IT" sz="2200" dirty="0"/>
              <a:t>	</a:t>
            </a:r>
            <a:r>
              <a:rPr lang="it-IT" sz="2200" dirty="0" smtClean="0"/>
              <a:t>- </a:t>
            </a:r>
            <a:r>
              <a:rPr lang="it-IT" sz="2200" dirty="0" err="1" smtClean="0"/>
              <a:t>nutritional</a:t>
            </a:r>
            <a:r>
              <a:rPr lang="it-IT" sz="2200" dirty="0" smtClean="0"/>
              <a:t> </a:t>
            </a:r>
            <a:r>
              <a:rPr lang="it-IT" sz="2200" dirty="0" err="1" smtClean="0"/>
              <a:t>labelling</a:t>
            </a:r>
            <a:r>
              <a:rPr lang="it-IT" sz="2200" dirty="0" smtClean="0"/>
              <a:t>: </a:t>
            </a:r>
            <a:r>
              <a:rPr lang="it-IT" sz="2200" dirty="0" err="1" smtClean="0"/>
              <a:t>compulsory</a:t>
            </a:r>
            <a:r>
              <a:rPr lang="it-IT" sz="2200" dirty="0" smtClean="0"/>
              <a:t> from 13/12/2016 (</a:t>
            </a:r>
            <a:r>
              <a:rPr lang="it-IT" sz="2200" dirty="0" err="1" smtClean="0"/>
              <a:t>before</a:t>
            </a:r>
            <a:r>
              <a:rPr lang="it-IT" sz="2200" dirty="0" smtClean="0"/>
              <a:t>, </a:t>
            </a:r>
            <a:r>
              <a:rPr lang="it-IT" sz="2200" dirty="0" err="1" smtClean="0"/>
              <a:t>only</a:t>
            </a:r>
            <a:r>
              <a:rPr lang="it-IT" sz="2200" dirty="0" smtClean="0"/>
              <a:t> on </a:t>
            </a:r>
            <a:r>
              <a:rPr lang="it-IT" sz="2200" dirty="0" err="1" smtClean="0"/>
              <a:t>voluntary</a:t>
            </a:r>
            <a:r>
              <a:rPr lang="it-IT" sz="2200" dirty="0" smtClean="0"/>
              <a:t> </a:t>
            </a:r>
            <a:r>
              <a:rPr lang="it-IT" sz="2200" dirty="0" err="1" smtClean="0"/>
              <a:t>basis</a:t>
            </a:r>
            <a:r>
              <a:rPr lang="it-IT" sz="2200" dirty="0" smtClean="0"/>
              <a:t>)</a:t>
            </a:r>
          </a:p>
          <a:p>
            <a:pPr marL="0" indent="0" defTabSz="355600">
              <a:buNone/>
            </a:pPr>
            <a:endParaRPr lang="it-IT" sz="1200" dirty="0" smtClean="0"/>
          </a:p>
          <a:p>
            <a:pPr defTabSz="355600"/>
            <a:r>
              <a:rPr lang="it-IT" sz="2800" b="1" dirty="0" smtClean="0"/>
              <a:t>U.S</a:t>
            </a:r>
            <a:r>
              <a:rPr lang="it-IT" sz="2800" b="1" dirty="0"/>
              <a:t>. </a:t>
            </a:r>
          </a:p>
          <a:p>
            <a:pPr defTabSz="355600">
              <a:buFont typeface="Wingdings" panose="05000000000000000000" pitchFamily="2" charset="2"/>
              <a:buChar char="ü"/>
            </a:pPr>
            <a:r>
              <a:rPr lang="it-IT" sz="2200" dirty="0" err="1"/>
              <a:t>Food</a:t>
            </a:r>
            <a:r>
              <a:rPr lang="it-IT" sz="2200" dirty="0"/>
              <a:t> &amp; </a:t>
            </a:r>
            <a:r>
              <a:rPr lang="it-IT" sz="2200" dirty="0" err="1"/>
              <a:t>Drug</a:t>
            </a:r>
            <a:r>
              <a:rPr lang="it-IT" sz="2200" dirty="0"/>
              <a:t> </a:t>
            </a:r>
            <a:r>
              <a:rPr lang="it-IT" sz="2200" dirty="0" smtClean="0"/>
              <a:t>Administration (FDA): </a:t>
            </a:r>
            <a:r>
              <a:rPr lang="en-US" sz="2200" dirty="0"/>
              <a:t>responsible for assuring that foods (produced domestically and from foreign countries) sold in the US are safe, wholesome and properly labeled. </a:t>
            </a:r>
            <a:r>
              <a:rPr lang="en-US" sz="2200" u="sng" dirty="0"/>
              <a:t>Reference laws</a:t>
            </a:r>
            <a:r>
              <a:rPr lang="en-US" sz="2200" dirty="0"/>
              <a:t>: </a:t>
            </a:r>
          </a:p>
          <a:p>
            <a:pPr lvl="1" defTabSz="355600">
              <a:buFontTx/>
              <a:buChar char="-"/>
            </a:pPr>
            <a:r>
              <a:rPr lang="en-US" sz="2200" dirty="0"/>
              <a:t>The Federal Food, Drug, and Cosmetic Act (FD&amp;C Act) and the Fair Packaging and Labeling </a:t>
            </a:r>
            <a:r>
              <a:rPr lang="en-US" sz="2200" dirty="0" smtClean="0"/>
              <a:t>Act,  </a:t>
            </a:r>
            <a:r>
              <a:rPr lang="en-US" sz="2200" dirty="0"/>
              <a:t>as amended by the Nutrition Labeling and Education Act (</a:t>
            </a:r>
            <a:r>
              <a:rPr lang="en-US" sz="2200" dirty="0" smtClean="0"/>
              <a:t>NLEA) </a:t>
            </a:r>
            <a:r>
              <a:rPr lang="it-IT" sz="2200" dirty="0" smtClean="0">
                <a:hlinkClick r:id="rId4"/>
              </a:rPr>
              <a:t>https</a:t>
            </a:r>
            <a:r>
              <a:rPr lang="it-IT" sz="2200" dirty="0">
                <a:hlinkClick r:id="rId4"/>
              </a:rPr>
              <a:t>://</a:t>
            </a:r>
            <a:r>
              <a:rPr lang="it-IT" sz="2200" dirty="0" smtClean="0">
                <a:hlinkClick r:id="rId4"/>
              </a:rPr>
              <a:t>www.fda.gov/Food/LabelingNutrition/default.htm</a:t>
            </a:r>
            <a:endParaRPr lang="it-IT" sz="2800" dirty="0"/>
          </a:p>
          <a:p>
            <a:pPr defTabSz="355600">
              <a:buFontTx/>
              <a:buChar char="-"/>
            </a:pPr>
            <a:endParaRPr lang="it-IT" sz="2800" dirty="0" smtClean="0"/>
          </a:p>
          <a:p>
            <a:pPr marL="0" indent="0" defTabSz="35560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250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1200"/>
              </a:spcBef>
              <a:buNone/>
            </a:pPr>
            <a:r>
              <a:rPr lang="de-DE" sz="2400" b="1" dirty="0"/>
              <a:t>Food Information:</a:t>
            </a:r>
            <a:br>
              <a:rPr lang="de-DE" sz="2400" b="1" dirty="0"/>
            </a:br>
            <a:r>
              <a:rPr lang="en-GB" sz="2400" dirty="0"/>
              <a:t>Food information is all information provided to the end consumer by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label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other accompanying material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any other means including modern technology tools or verbal communication </a:t>
            </a:r>
            <a:br>
              <a:rPr lang="en-GB" sz="2400" dirty="0"/>
            </a:br>
            <a:r>
              <a:rPr lang="en-GB" sz="2400" i="1" dirty="0"/>
              <a:t>(e.g. </a:t>
            </a:r>
            <a:r>
              <a:rPr lang="en-GB" sz="2400" i="1" dirty="0" err="1"/>
              <a:t>advertisment</a:t>
            </a:r>
            <a:r>
              <a:rPr lang="en-GB" sz="2400" i="1" dirty="0"/>
              <a:t>, internet, catalogues)</a:t>
            </a:r>
            <a:r>
              <a:rPr lang="de-DE" sz="2400" dirty="0"/>
              <a:t> </a:t>
            </a:r>
          </a:p>
          <a:p>
            <a:pPr marL="342900" indent="-342900">
              <a:buFontTx/>
              <a:buChar char="-"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56" y="3862226"/>
            <a:ext cx="1800200" cy="19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8E8F07A8E3D468BBE2E01F5298DEE" ma:contentTypeVersion="0" ma:contentTypeDescription="Create a new document." ma:contentTypeScope="" ma:versionID="19d9521880bc804f6fe9fdc11ff507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3FA503-4960-4EF7-878A-A9F501161F32}"/>
</file>

<file path=customXml/itemProps2.xml><?xml version="1.0" encoding="utf-8"?>
<ds:datastoreItem xmlns:ds="http://schemas.openxmlformats.org/officeDocument/2006/customXml" ds:itemID="{5A13B437-E967-4053-BB58-B3308B998B55}"/>
</file>

<file path=customXml/itemProps3.xml><?xml version="1.0" encoding="utf-8"?>
<ds:datastoreItem xmlns:ds="http://schemas.openxmlformats.org/officeDocument/2006/customXml" ds:itemID="{C87D0FF0-4476-439B-819D-B444511F25BC}"/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2826</Words>
  <Application>Microsoft Office PowerPoint</Application>
  <PresentationFormat>Presentazione su schermo (4:3)</PresentationFormat>
  <Paragraphs>378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Wingdings</vt:lpstr>
      <vt:lpstr>Tema di Office</vt:lpstr>
      <vt:lpstr>Food and nutrition labelling </vt:lpstr>
      <vt:lpstr>Food labelling: definitions </vt:lpstr>
      <vt:lpstr>Food labelling: definitions </vt:lpstr>
      <vt:lpstr>Food label</vt:lpstr>
      <vt:lpstr>Food labelling</vt:lpstr>
      <vt:lpstr>Food labelling</vt:lpstr>
      <vt:lpstr>Labelling: history</vt:lpstr>
      <vt:lpstr>Food labelling: regulations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Food labelling : to what products?</vt:lpstr>
      <vt:lpstr>Application </vt:lpstr>
      <vt:lpstr>Food label: mandatory contents </vt:lpstr>
      <vt:lpstr>Presentazione standard di PowerPoint</vt:lpstr>
      <vt:lpstr>Food label: mandatory contents </vt:lpstr>
      <vt:lpstr>Food label: mandatory contents </vt:lpstr>
      <vt:lpstr>Labelling: origin and authenticity</vt:lpstr>
      <vt:lpstr>Presentazione standard di PowerPoint</vt:lpstr>
      <vt:lpstr>Presentazione standard di PowerPoint</vt:lpstr>
      <vt:lpstr>Presentazione standard di PowerPoint</vt:lpstr>
      <vt:lpstr>Labelling of Ingredients causing allergies or intolerances</vt:lpstr>
      <vt:lpstr>Presentazione standard di PowerPoint</vt:lpstr>
      <vt:lpstr>Presentazione standard di PowerPoint</vt:lpstr>
      <vt:lpstr>Labelling and processing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Etichettatura e nuove normative come strumento di comunicazione e informazione di qualità e sicurezza degli alimenti</dc:title>
  <dc:creator>Paola</dc:creator>
  <cp:lastModifiedBy>Reviewer 1</cp:lastModifiedBy>
  <cp:revision>81</cp:revision>
  <dcterms:created xsi:type="dcterms:W3CDTF">2014-12-10T14:36:14Z</dcterms:created>
  <dcterms:modified xsi:type="dcterms:W3CDTF">2018-04-28T06:16:57Z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0x0101001E38E8F07A8E3D468BBE2E01F5298DEE</vt:lpwstr>
  </property>
</Properties>
</file>